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333" r:id="rId3"/>
    <p:sldId id="334" r:id="rId4"/>
    <p:sldId id="342" r:id="rId5"/>
    <p:sldId id="337" r:id="rId6"/>
    <p:sldId id="323" r:id="rId7"/>
    <p:sldId id="314" r:id="rId8"/>
    <p:sldId id="351" r:id="rId9"/>
    <p:sldId id="257" r:id="rId10"/>
    <p:sldId id="289" r:id="rId11"/>
    <p:sldId id="317" r:id="rId12"/>
    <p:sldId id="336" r:id="rId13"/>
    <p:sldId id="327" r:id="rId14"/>
    <p:sldId id="338" r:id="rId15"/>
    <p:sldId id="339" r:id="rId16"/>
    <p:sldId id="340" r:id="rId17"/>
    <p:sldId id="341" r:id="rId18"/>
    <p:sldId id="330" r:id="rId19"/>
    <p:sldId id="306" r:id="rId20"/>
    <p:sldId id="307" r:id="rId21"/>
    <p:sldId id="308" r:id="rId22"/>
    <p:sldId id="313" r:id="rId23"/>
    <p:sldId id="328" r:id="rId24"/>
    <p:sldId id="329" r:id="rId25"/>
    <p:sldId id="296" r:id="rId26"/>
    <p:sldId id="297" r:id="rId27"/>
    <p:sldId id="349" r:id="rId28"/>
    <p:sldId id="286" r:id="rId29"/>
    <p:sldId id="331" r:id="rId30"/>
    <p:sldId id="350" r:id="rId31"/>
    <p:sldId id="261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359" r:id="rId40"/>
    <p:sldId id="360" r:id="rId41"/>
    <p:sldId id="361" r:id="rId42"/>
    <p:sldId id="362" r:id="rId43"/>
    <p:sldId id="363" r:id="rId44"/>
    <p:sldId id="364" r:id="rId45"/>
    <p:sldId id="365" r:id="rId46"/>
    <p:sldId id="371" r:id="rId47"/>
    <p:sldId id="374" r:id="rId48"/>
    <p:sldId id="372" r:id="rId49"/>
    <p:sldId id="373" r:id="rId50"/>
    <p:sldId id="366" r:id="rId51"/>
    <p:sldId id="375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effectLst/>
                <a:latin typeface="Comic Sans MS" pitchFamily="66" charset="0"/>
                <a:cs typeface="Times New Roman" panose="02020603050405020304" pitchFamily="18" charset="0"/>
              </a:rPr>
              <a:t>Онтология и диалектика Часть Первая</a:t>
            </a:r>
            <a:endParaRPr lang="ru-RU" sz="4400" dirty="0">
              <a:solidFill>
                <a:schemeClr val="tx1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69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216024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Объект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 изучения онтологии: бытие и небытие</a:t>
            </a:r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Бытие</a:t>
            </a: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– </a:t>
            </a: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универсальная философская категория, обозначающая 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различные аспекты существования </a:t>
            </a: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человека и природы, развития общества и государства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(Автор понятия- </a:t>
            </a:r>
            <a:r>
              <a:rPr lang="ru-RU" sz="2800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Парменид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492896"/>
            <a:ext cx="8229600" cy="396044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dirty="0" err="1" smtClean="0">
                <a:latin typeface="Comic Sans MS" pitchFamily="66" charset="0"/>
                <a:cs typeface="Times New Roman" panose="02020603050405020304" pitchFamily="18" charset="0"/>
              </a:rPr>
              <a:t>Парменид</a:t>
            </a:r>
            <a:r>
              <a:rPr lang="ru-RU" sz="2400" dirty="0" smtClean="0"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Comic Sans MS" pitchFamily="66" charset="0"/>
                <a:cs typeface="Times New Roman" panose="02020603050405020304" pitchFamily="18" charset="0"/>
              </a:rPr>
              <a:t>выделил такие характеристики бытия как: </a:t>
            </a:r>
            <a:r>
              <a:rPr lang="ru-RU" sz="2400" dirty="0" smtClean="0">
                <a:latin typeface="Comic Sans MS" pitchFamily="66" charset="0"/>
                <a:cs typeface="Times New Roman" panose="02020603050405020304" pitchFamily="18" charset="0"/>
              </a:rPr>
              <a:t> 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Comic Sans MS" pitchFamily="66" charset="0"/>
                <a:cs typeface="Times New Roman" panose="02020603050405020304" pitchFamily="18" charset="0"/>
              </a:rPr>
              <a:t>-</a:t>
            </a:r>
            <a:r>
              <a:rPr lang="ru-RU" sz="2400" b="1" dirty="0" smtClean="0">
                <a:latin typeface="Comic Sans MS" pitchFamily="66" charset="0"/>
                <a:cs typeface="Times New Roman" panose="02020603050405020304" pitchFamily="18" charset="0"/>
              </a:rPr>
              <a:t>целостность;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Comic Sans MS" pitchFamily="66" charset="0"/>
                <a:cs typeface="Times New Roman" panose="02020603050405020304" pitchFamily="18" charset="0"/>
              </a:rPr>
              <a:t>- истинность;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Comic Sans MS" pitchFamily="66" charset="0"/>
                <a:cs typeface="Times New Roman" panose="02020603050405020304" pitchFamily="18" charset="0"/>
              </a:rPr>
              <a:t> -благость;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Comic Sans MS" pitchFamily="66" charset="0"/>
                <a:cs typeface="Times New Roman" panose="02020603050405020304" pitchFamily="18" charset="0"/>
              </a:rPr>
              <a:t>  -красота</a:t>
            </a:r>
            <a:r>
              <a:rPr lang="ru-RU" sz="2400" b="1" dirty="0" smtClean="0">
                <a:latin typeface="Comic Sans MS" pitchFamily="66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Comic Sans MS" pitchFamily="66" charset="0"/>
                <a:cs typeface="Times New Roman" panose="02020603050405020304" pitchFamily="18" charset="0"/>
              </a:rPr>
              <a:t>Он отрицал </a:t>
            </a:r>
            <a:r>
              <a:rPr lang="ru-RU" sz="2400" dirty="0" smtClean="0">
                <a:latin typeface="Comic Sans MS" pitchFamily="66" charset="0"/>
                <a:cs typeface="Times New Roman" panose="02020603050405020304" pitchFamily="18" charset="0"/>
              </a:rPr>
              <a:t>существование не-бытия: «бытие есть, не-бытия нет».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Comic Sans MS" pitchFamily="66" charset="0"/>
                <a:cs typeface="Times New Roman" panose="02020603050405020304" pitchFamily="18" charset="0"/>
              </a:rPr>
              <a:t>Философ выделял: 1</a:t>
            </a:r>
            <a:r>
              <a:rPr lang="ru-RU" sz="2800" b="1" dirty="0" smtClean="0">
                <a:latin typeface="Comic Sans MS" pitchFamily="66" charset="0"/>
                <a:cs typeface="Times New Roman" panose="02020603050405020304" pitchFamily="18" charset="0"/>
              </a:rPr>
              <a:t>)«бытие по мнению»</a:t>
            </a:r>
            <a:r>
              <a:rPr lang="ru-RU" sz="2800" dirty="0" smtClean="0">
                <a:latin typeface="Comic Sans MS" pitchFamily="66" charset="0"/>
                <a:cs typeface="Times New Roman" panose="02020603050405020304" pitchFamily="18" charset="0"/>
              </a:rPr>
              <a:t> - внешняя реальность;</a:t>
            </a:r>
          </a:p>
          <a:p>
            <a:pPr marL="0" indent="0" algn="just">
              <a:buNone/>
            </a:pPr>
            <a:r>
              <a:rPr lang="ru-RU" sz="2800" dirty="0" smtClean="0">
                <a:latin typeface="Comic Sans MS" pitchFamily="66" charset="0"/>
                <a:cs typeface="Times New Roman" panose="02020603050405020304" pitchFamily="18" charset="0"/>
              </a:rPr>
              <a:t>2) </a:t>
            </a:r>
            <a:r>
              <a:rPr lang="ru-RU" sz="2800" b="1" dirty="0" smtClean="0">
                <a:latin typeface="Comic Sans MS" pitchFamily="66" charset="0"/>
                <a:cs typeface="Times New Roman" panose="02020603050405020304" pitchFamily="18" charset="0"/>
              </a:rPr>
              <a:t>«истинное бытие» </a:t>
            </a:r>
            <a:r>
              <a:rPr lang="ru-RU" sz="2800" dirty="0" smtClean="0">
                <a:latin typeface="Comic Sans MS" pitchFamily="66" charset="0"/>
                <a:cs typeface="Times New Roman" panose="02020603050405020304" pitchFamily="18" charset="0"/>
              </a:rPr>
              <a:t>как результат философского познания мира.</a:t>
            </a:r>
            <a:endParaRPr lang="ru-RU" sz="2800" dirty="0">
              <a:latin typeface="Comic Sans MS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28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 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Основные свойства бытия: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 smtClean="0">
                <a:latin typeface="Comic Sans MS" pitchFamily="66" charset="0"/>
              </a:rPr>
              <a:t>) </a:t>
            </a:r>
            <a:r>
              <a:rPr lang="ru-RU" sz="3200" dirty="0" smtClean="0">
                <a:latin typeface="Comic Sans MS" pitchFamily="66" charset="0"/>
              </a:rPr>
              <a:t>бытие находится в постоянном 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развитии;</a:t>
            </a:r>
          </a:p>
          <a:p>
            <a:r>
              <a:rPr lang="ru-RU" sz="3200" dirty="0" smtClean="0">
                <a:latin typeface="Comic Sans MS" pitchFamily="66" charset="0"/>
              </a:rPr>
              <a:t>2) развитие бытия происходит во 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времени</a:t>
            </a:r>
            <a:r>
              <a:rPr lang="ru-RU" sz="3200" dirty="0" smtClean="0">
                <a:latin typeface="Comic Sans MS" pitchFamily="66" charset="0"/>
              </a:rPr>
              <a:t>;</a:t>
            </a:r>
          </a:p>
          <a:p>
            <a:r>
              <a:rPr lang="ru-RU" sz="3200" dirty="0" smtClean="0">
                <a:latin typeface="Comic Sans MS" pitchFamily="66" charset="0"/>
              </a:rPr>
              <a:t>3) развитие бытия 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диалектично</a:t>
            </a:r>
            <a:r>
              <a:rPr lang="ru-RU" sz="3200" dirty="0" smtClean="0">
                <a:latin typeface="Comic Sans MS" pitchFamily="66" charset="0"/>
              </a:rPr>
              <a:t> по своей природе.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849" y="188640"/>
            <a:ext cx="8229600" cy="85496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Общая черта всех форм бытия </a:t>
            </a: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–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состояние 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постоянного развития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. </a:t>
            </a:r>
            <a:endParaRPr lang="ru-RU" sz="4800" dirty="0">
              <a:solidFill>
                <a:schemeClr val="tx1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Comic Sans MS" pitchFamily="66" charset="0"/>
                <a:cs typeface="Times New Roman" panose="02020603050405020304" pitchFamily="18" charset="0"/>
              </a:rPr>
              <a:t>О проблеме развития </a:t>
            </a:r>
            <a:r>
              <a:rPr lang="ru-RU" sz="2400" dirty="0">
                <a:latin typeface="Comic Sans MS" pitchFamily="66" charset="0"/>
                <a:cs typeface="Times New Roman" panose="02020603050405020304" pitchFamily="18" charset="0"/>
              </a:rPr>
              <a:t>впервые в философии заговорил </a:t>
            </a:r>
            <a:r>
              <a:rPr lang="ru-RU" sz="2400" b="1" dirty="0" smtClean="0">
                <a:latin typeface="Comic Sans MS" pitchFamily="66" charset="0"/>
                <a:cs typeface="Times New Roman" panose="02020603050405020304" pitchFamily="18" charset="0"/>
              </a:rPr>
              <a:t>Гераклит</a:t>
            </a:r>
            <a:r>
              <a:rPr lang="ru-RU" sz="2400" dirty="0" smtClean="0">
                <a:latin typeface="Comic Sans MS" pitchFamily="66" charset="0"/>
                <a:cs typeface="Times New Roman" panose="02020603050405020304" pitchFamily="18" charset="0"/>
              </a:rPr>
              <a:t>, считавший </a:t>
            </a:r>
            <a:r>
              <a:rPr lang="ru-RU" sz="2400" dirty="0">
                <a:latin typeface="Comic Sans MS" pitchFamily="66" charset="0"/>
                <a:cs typeface="Times New Roman" panose="02020603050405020304" pitchFamily="18" charset="0"/>
              </a:rPr>
              <a:t>изменчивость и противоречивость главными особенностями развития окружающего </a:t>
            </a:r>
            <a:r>
              <a:rPr lang="ru-RU" sz="2400" dirty="0" smtClean="0">
                <a:latin typeface="Comic Sans MS" pitchFamily="66" charset="0"/>
                <a:cs typeface="Times New Roman" panose="02020603050405020304" pitchFamily="18" charset="0"/>
              </a:rPr>
              <a:t>мира</a:t>
            </a:r>
            <a:r>
              <a:rPr lang="ru-RU" sz="2400" dirty="0">
                <a:latin typeface="Comic Sans MS" pitchFamily="66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Comic Sans MS" pitchFamily="66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Comic Sans MS" pitchFamily="66" charset="0"/>
                <a:cs typeface="Times New Roman" panose="02020603050405020304" pitchFamily="18" charset="0"/>
              </a:rPr>
              <a:t>	</a:t>
            </a:r>
            <a:r>
              <a:rPr lang="ru-RU" sz="2400" b="1" u="sng" dirty="0" smtClean="0">
                <a:latin typeface="Comic Sans MS" pitchFamily="66" charset="0"/>
                <a:cs typeface="Times New Roman" panose="02020603050405020304" pitchFamily="18" charset="0"/>
              </a:rPr>
              <a:t>Развитие</a:t>
            </a:r>
            <a:r>
              <a:rPr lang="ru-RU" sz="2400" u="sng" dirty="0" smtClean="0"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sz="2400" u="sng" dirty="0">
                <a:latin typeface="Comic Sans MS" pitchFamily="66" charset="0"/>
                <a:cs typeface="Times New Roman" panose="02020603050405020304" pitchFamily="18" charset="0"/>
              </a:rPr>
              <a:t>– это высшая форма движения. </a:t>
            </a:r>
            <a:endParaRPr lang="ru-RU" sz="2400" u="sng" dirty="0" smtClean="0">
              <a:latin typeface="Comic Sans MS" pitchFamily="66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Comic Sans MS" pitchFamily="66" charset="0"/>
                <a:cs typeface="Times New Roman" panose="02020603050405020304" pitchFamily="18" charset="0"/>
              </a:rPr>
              <a:t>Два </a:t>
            </a:r>
            <a:r>
              <a:rPr lang="ru-RU" sz="2400" dirty="0">
                <a:latin typeface="Comic Sans MS" pitchFamily="66" charset="0"/>
                <a:cs typeface="Times New Roman" panose="02020603050405020304" pitchFamily="18" charset="0"/>
              </a:rPr>
              <a:t>типа развития</a:t>
            </a:r>
            <a:r>
              <a:rPr lang="ru-RU" sz="2400" dirty="0" smtClean="0">
                <a:latin typeface="Comic Sans MS" pitchFamily="66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400" dirty="0" smtClean="0">
                <a:latin typeface="Comic Sans MS" pitchFamily="66" charset="0"/>
                <a:cs typeface="Times New Roman" panose="02020603050405020304" pitchFamily="18" charset="0"/>
              </a:rPr>
              <a:t>	1. </a:t>
            </a:r>
            <a:r>
              <a:rPr lang="ru-RU" sz="2400" b="1" dirty="0" smtClean="0">
                <a:latin typeface="Comic Sans MS" pitchFamily="66" charset="0"/>
                <a:cs typeface="Times New Roman" panose="02020603050405020304" pitchFamily="18" charset="0"/>
              </a:rPr>
              <a:t>прогресс</a:t>
            </a:r>
            <a:r>
              <a:rPr lang="ru-RU" sz="2400" dirty="0" smtClean="0"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Comic Sans MS" pitchFamily="66" charset="0"/>
                <a:cs typeface="Times New Roman" panose="02020603050405020304" pitchFamily="18" charset="0"/>
              </a:rPr>
              <a:t>– поступательное движение, связанное с улучшением процесса развития объекта или явления</a:t>
            </a:r>
            <a:r>
              <a:rPr lang="ru-RU" sz="2400" dirty="0" smtClean="0">
                <a:latin typeface="Comic Sans MS" pitchFamily="66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endParaRPr lang="ru-RU" sz="2400" dirty="0" smtClean="0">
              <a:latin typeface="Comic Sans MS" pitchFamily="66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Comic Sans MS" pitchFamily="66" charset="0"/>
                <a:cs typeface="Times New Roman" panose="02020603050405020304" pitchFamily="18" charset="0"/>
              </a:rPr>
              <a:t>	2. </a:t>
            </a:r>
            <a:r>
              <a:rPr lang="ru-RU" sz="2400" b="1" dirty="0" smtClean="0">
                <a:latin typeface="Comic Sans MS" pitchFamily="66" charset="0"/>
                <a:cs typeface="Times New Roman" panose="02020603050405020304" pitchFamily="18" charset="0"/>
              </a:rPr>
              <a:t>регресс</a:t>
            </a:r>
            <a:r>
              <a:rPr lang="ru-RU" sz="2400" dirty="0" smtClean="0"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Comic Sans MS" pitchFamily="66" charset="0"/>
                <a:cs typeface="Times New Roman" panose="02020603050405020304" pitchFamily="18" charset="0"/>
              </a:rPr>
              <a:t>– движение, связанное с ухудшением качественных характеристик объекта или явления.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Два </a:t>
            </a: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подхода к </a:t>
            </a: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философскому пониманию </a:t>
            </a: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бытия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517632" cy="51845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Comic Sans MS" pitchFamily="66" charset="0"/>
                <a:cs typeface="Times New Roman" panose="02020603050405020304" pitchFamily="18" charset="0"/>
              </a:rPr>
              <a:t>1. </a:t>
            </a:r>
            <a:r>
              <a:rPr lang="ru-RU" sz="2000" b="1" dirty="0" smtClean="0">
                <a:latin typeface="Comic Sans MS" pitchFamily="66" charset="0"/>
                <a:cs typeface="Times New Roman" panose="02020603050405020304" pitchFamily="18" charset="0"/>
              </a:rPr>
              <a:t>идеалистический</a:t>
            </a:r>
            <a:r>
              <a:rPr lang="ru-RU" sz="2000" dirty="0" smtClean="0">
                <a:latin typeface="Comic Sans MS" pitchFamily="66" charset="0"/>
                <a:cs typeface="Times New Roman" panose="02020603050405020304" pitchFamily="18" charset="0"/>
              </a:rPr>
              <a:t> или субстанциальный;</a:t>
            </a:r>
          </a:p>
          <a:p>
            <a:pPr marL="0" indent="0" algn="just">
              <a:buNone/>
            </a:pPr>
            <a:r>
              <a:rPr lang="ru-RU" sz="2000" dirty="0" smtClean="0">
                <a:latin typeface="Comic Sans MS" pitchFamily="66" charset="0"/>
                <a:cs typeface="Times New Roman" panose="02020603050405020304" pitchFamily="18" charset="0"/>
              </a:rPr>
              <a:t>	2. </a:t>
            </a:r>
            <a:r>
              <a:rPr lang="ru-RU" sz="2000" b="1" dirty="0" smtClean="0">
                <a:latin typeface="Comic Sans MS" pitchFamily="66" charset="0"/>
                <a:cs typeface="Times New Roman" panose="02020603050405020304" pitchFamily="18" charset="0"/>
              </a:rPr>
              <a:t>материалистический</a:t>
            </a:r>
            <a:r>
              <a:rPr lang="ru-RU" sz="2000" dirty="0" smtClean="0">
                <a:latin typeface="Comic Sans MS" pitchFamily="66" charset="0"/>
                <a:cs typeface="Times New Roman" panose="02020603050405020304" pitchFamily="18" charset="0"/>
              </a:rPr>
              <a:t>  субстратный.</a:t>
            </a:r>
          </a:p>
          <a:p>
            <a:pPr marL="0" indent="0" algn="just">
              <a:buNone/>
            </a:pPr>
            <a:r>
              <a:rPr lang="ru-RU" sz="2000" b="1" u="sng" dirty="0" smtClean="0">
                <a:latin typeface="Comic Sans MS" pitchFamily="66" charset="0"/>
                <a:cs typeface="Times New Roman" panose="02020603050405020304" pitchFamily="18" charset="0"/>
              </a:rPr>
              <a:t>Субстрат</a:t>
            </a:r>
            <a:r>
              <a:rPr lang="ru-RU" sz="2000" dirty="0" smtClean="0">
                <a:latin typeface="Comic Sans MS" pitchFamily="66" charset="0"/>
                <a:cs typeface="Times New Roman" panose="02020603050405020304" pitchFamily="18" charset="0"/>
              </a:rPr>
              <a:t> –материальная </a:t>
            </a:r>
            <a:r>
              <a:rPr lang="ru-RU" sz="2000" dirty="0">
                <a:latin typeface="Comic Sans MS" pitchFamily="66" charset="0"/>
                <a:cs typeface="Times New Roman" panose="02020603050405020304" pitchFamily="18" charset="0"/>
              </a:rPr>
              <a:t>основа предметов и </a:t>
            </a:r>
            <a:r>
              <a:rPr lang="ru-RU" sz="2000" dirty="0" smtClean="0">
                <a:latin typeface="Comic Sans MS" pitchFamily="66" charset="0"/>
                <a:cs typeface="Times New Roman" panose="02020603050405020304" pitchFamily="18" charset="0"/>
              </a:rPr>
              <a:t>явлений.</a:t>
            </a:r>
          </a:p>
          <a:p>
            <a:pPr marL="0" indent="0" algn="just">
              <a:buNone/>
            </a:pPr>
            <a:r>
              <a:rPr lang="ru-RU" sz="2000" b="1" u="sng" dirty="0" smtClean="0">
                <a:latin typeface="Comic Sans MS" pitchFamily="66" charset="0"/>
                <a:cs typeface="Times New Roman" panose="02020603050405020304" pitchFamily="18" charset="0"/>
              </a:rPr>
              <a:t>Субстанция</a:t>
            </a:r>
            <a:r>
              <a:rPr lang="ru-RU" sz="2000" dirty="0" smtClean="0"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Comic Sans MS" pitchFamily="66" charset="0"/>
                <a:cs typeface="Times New Roman" panose="02020603050405020304" pitchFamily="18" charset="0"/>
              </a:rPr>
              <a:t>– идеальная первооснова всего </a:t>
            </a:r>
            <a:r>
              <a:rPr lang="ru-RU" sz="2000" dirty="0" smtClean="0">
                <a:latin typeface="Comic Sans MS" pitchFamily="66" charset="0"/>
                <a:cs typeface="Times New Roman" panose="02020603050405020304" pitchFamily="18" charset="0"/>
              </a:rPr>
              <a:t>сущего.</a:t>
            </a:r>
          </a:p>
          <a:p>
            <a:pPr marL="0" indent="0" algn="ctr">
              <a:buNone/>
            </a:pPr>
            <a:endParaRPr lang="ru-RU" sz="2000" dirty="0" smtClean="0">
              <a:latin typeface="Comic Sans MS" pitchFamily="66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Comic Sans MS" pitchFamily="66" charset="0"/>
                <a:cs typeface="Times New Roman" panose="02020603050405020304" pitchFamily="18" charset="0"/>
              </a:rPr>
              <a:t>Пример – проблема </a:t>
            </a:r>
            <a:r>
              <a:rPr lang="ru-RU" sz="2000" dirty="0">
                <a:latin typeface="Comic Sans MS" pitchFamily="66" charset="0"/>
                <a:cs typeface="Times New Roman" panose="02020603050405020304" pitchFamily="18" charset="0"/>
              </a:rPr>
              <a:t>первоначала </a:t>
            </a:r>
            <a:r>
              <a:rPr lang="ru-RU" sz="2000" dirty="0" smtClean="0">
                <a:latin typeface="Comic Sans MS" pitchFamily="66" charset="0"/>
                <a:cs typeface="Times New Roman" panose="02020603050405020304" pitchFamily="18" charset="0"/>
              </a:rPr>
              <a:t>у древнегреческих философов: </a:t>
            </a:r>
          </a:p>
          <a:p>
            <a:pPr marL="0" indent="0" algn="ctr">
              <a:buNone/>
            </a:pPr>
            <a:endParaRPr lang="ru-RU" sz="2000" dirty="0" smtClean="0">
              <a:latin typeface="Comic Sans MS" pitchFamily="66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173153"/>
              </p:ext>
            </p:extLst>
          </p:nvPr>
        </p:nvGraphicFramePr>
        <p:xfrm>
          <a:off x="251520" y="3573015"/>
          <a:ext cx="8445624" cy="26303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5208"/>
                <a:gridCol w="2815208"/>
                <a:gridCol w="2815208"/>
              </a:tblGrid>
              <a:tr h="432049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Comic Sans MS" pitchFamily="66" charset="0"/>
                          <a:cs typeface="Times New Roman" panose="02020603050405020304" pitchFamily="18" charset="0"/>
                        </a:rPr>
                        <a:t>Философ</a:t>
                      </a:r>
                      <a:endParaRPr lang="ru-RU" sz="1600" i="1" dirty="0">
                        <a:solidFill>
                          <a:schemeClr val="tx1"/>
                        </a:solidFill>
                        <a:latin typeface="Comic Sans MS" pitchFamily="66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Comic Sans MS" pitchFamily="66" charset="0"/>
                          <a:cs typeface="Times New Roman" panose="02020603050405020304" pitchFamily="18" charset="0"/>
                        </a:rPr>
                        <a:t>Первоначало</a:t>
                      </a:r>
                      <a:endParaRPr lang="ru-RU" sz="1600" i="1" dirty="0">
                        <a:solidFill>
                          <a:schemeClr val="tx1"/>
                        </a:solidFill>
                        <a:latin typeface="Comic Sans MS" pitchFamily="66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Comic Sans MS" pitchFamily="66" charset="0"/>
                          <a:cs typeface="Times New Roman" panose="02020603050405020304" pitchFamily="18" charset="0"/>
                        </a:rPr>
                        <a:t>Его суть</a:t>
                      </a:r>
                      <a:endParaRPr lang="ru-RU" sz="1600" i="1" dirty="0">
                        <a:solidFill>
                          <a:schemeClr val="tx1"/>
                        </a:solidFill>
                        <a:latin typeface="Comic Sans MS" pitchFamily="66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omic Sans MS" pitchFamily="66" charset="0"/>
                        </a:rPr>
                        <a:t>Фалес Милетский</a:t>
                      </a:r>
                      <a:endParaRPr lang="ru-RU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omic Sans MS" pitchFamily="66" charset="0"/>
                        </a:rPr>
                        <a:t>Вода </a:t>
                      </a:r>
                      <a:endParaRPr lang="ru-RU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itchFamily="66" charset="0"/>
                        </a:rPr>
                        <a:t>Субстрат </a:t>
                      </a:r>
                      <a:endParaRPr lang="ru-RU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omic Sans MS" pitchFamily="66" charset="0"/>
                        </a:rPr>
                        <a:t>Анаксимен</a:t>
                      </a:r>
                      <a:endParaRPr lang="ru-RU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omic Sans MS" pitchFamily="66" charset="0"/>
                        </a:rPr>
                        <a:t>Воздух </a:t>
                      </a:r>
                      <a:endParaRPr lang="ru-RU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itchFamily="66" charset="0"/>
                        </a:rPr>
                        <a:t>Субстрат </a:t>
                      </a:r>
                      <a:endParaRPr lang="ru-RU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omic Sans MS" pitchFamily="66" charset="0"/>
                        </a:rPr>
                        <a:t>Гераклит</a:t>
                      </a:r>
                      <a:endParaRPr lang="ru-RU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omic Sans MS" pitchFamily="66" charset="0"/>
                        </a:rPr>
                        <a:t>Огонь </a:t>
                      </a:r>
                      <a:endParaRPr lang="ru-RU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itchFamily="66" charset="0"/>
                        </a:rPr>
                        <a:t>Субстрат </a:t>
                      </a:r>
                      <a:endParaRPr lang="ru-RU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61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omic Sans MS" pitchFamily="66" charset="0"/>
                        </a:rPr>
                        <a:t>Анаксимандр</a:t>
                      </a:r>
                      <a:endParaRPr lang="ru-RU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Comic Sans MS" pitchFamily="66" charset="0"/>
                        </a:rPr>
                        <a:t>Апейрон</a:t>
                      </a:r>
                      <a:r>
                        <a:rPr lang="ru-RU" dirty="0" smtClean="0">
                          <a:latin typeface="Comic Sans MS" pitchFamily="66" charset="0"/>
                        </a:rPr>
                        <a:t> – идеальная </a:t>
                      </a:r>
                      <a:r>
                        <a:rPr lang="ru-RU" dirty="0" err="1" smtClean="0">
                          <a:latin typeface="Comic Sans MS" pitchFamily="66" charset="0"/>
                        </a:rPr>
                        <a:t>первоматерия</a:t>
                      </a:r>
                      <a:endParaRPr lang="ru-RU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itchFamily="66" charset="0"/>
                        </a:rPr>
                        <a:t>Субстанция </a:t>
                      </a:r>
                      <a:endParaRPr lang="ru-RU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54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Онтологическая проблематика в античной философии </a:t>
            </a:r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идеалистов-1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>
                <a:latin typeface="Comic Sans MS" pitchFamily="66" charset="0"/>
                <a:cs typeface="Times New Roman" panose="02020603050405020304" pitchFamily="18" charset="0"/>
              </a:rPr>
              <a:t>Платон</a:t>
            </a:r>
            <a:r>
              <a:rPr lang="ru-RU" dirty="0">
                <a:latin typeface="Comic Sans MS" pitchFamily="66" charset="0"/>
                <a:cs typeface="Times New Roman" panose="02020603050405020304" pitchFamily="18" charset="0"/>
              </a:rPr>
              <a:t> определял </a:t>
            </a:r>
            <a:r>
              <a:rPr lang="ru-RU" b="1" dirty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  <a:t>бытие</a:t>
            </a:r>
            <a:r>
              <a:rPr lang="ru-RU" b="1" dirty="0">
                <a:latin typeface="Comic Sans MS" pitchFamily="66" charset="0"/>
                <a:cs typeface="Times New Roman" panose="02020603050405020304" pitchFamily="18" charset="0"/>
              </a:rPr>
              <a:t>  как мир идей. </a:t>
            </a:r>
            <a:r>
              <a:rPr lang="ru-RU" dirty="0">
                <a:latin typeface="Comic Sans MS" pitchFamily="66" charset="0"/>
                <a:cs typeface="Times New Roman" panose="02020603050405020304" pitchFamily="18" charset="0"/>
              </a:rPr>
              <a:t>Он разделял бытие на </a:t>
            </a:r>
            <a:r>
              <a:rPr lang="ru-RU" b="1" dirty="0">
                <a:latin typeface="Comic Sans MS" pitchFamily="66" charset="0"/>
                <a:cs typeface="Times New Roman" panose="02020603050405020304" pitchFamily="18" charset="0"/>
              </a:rPr>
              <a:t>«мир идей</a:t>
            </a:r>
            <a:r>
              <a:rPr lang="ru-RU" dirty="0">
                <a:latin typeface="Comic Sans MS" pitchFamily="66" charset="0"/>
                <a:cs typeface="Times New Roman" panose="02020603050405020304" pitchFamily="18" charset="0"/>
              </a:rPr>
              <a:t>» и </a:t>
            </a:r>
            <a:r>
              <a:rPr lang="ru-RU" b="1" dirty="0">
                <a:latin typeface="Comic Sans MS" pitchFamily="66" charset="0"/>
                <a:cs typeface="Times New Roman" panose="02020603050405020304" pitchFamily="18" charset="0"/>
              </a:rPr>
              <a:t>«действительность», </a:t>
            </a:r>
            <a:r>
              <a:rPr lang="ru-RU" dirty="0">
                <a:latin typeface="Comic Sans MS" pitchFamily="66" charset="0"/>
                <a:cs typeface="Times New Roman" panose="02020603050405020304" pitchFamily="18" charset="0"/>
              </a:rPr>
              <a:t>а также ввел понятие </a:t>
            </a:r>
            <a:r>
              <a:rPr lang="ru-RU" b="1" dirty="0">
                <a:latin typeface="Comic Sans MS" pitchFamily="66" charset="0"/>
                <a:cs typeface="Times New Roman" panose="02020603050405020304" pitchFamily="18" charset="0"/>
              </a:rPr>
              <a:t>«иное» </a:t>
            </a:r>
            <a:r>
              <a:rPr lang="ru-RU" dirty="0">
                <a:latin typeface="Comic Sans MS" pitchFamily="66" charset="0"/>
                <a:cs typeface="Times New Roman" panose="02020603050405020304" pitchFamily="18" charset="0"/>
              </a:rPr>
              <a:t>(дополняет бытие, но не противоположно ему).</a:t>
            </a:r>
          </a:p>
          <a:p>
            <a:pPr marL="0" indent="0" algn="just">
              <a:buNone/>
            </a:pPr>
            <a:r>
              <a:rPr lang="ru-RU" dirty="0">
                <a:latin typeface="Comic Sans MS" pitchFamily="66" charset="0"/>
                <a:cs typeface="Times New Roman" panose="02020603050405020304" pitchFamily="18" charset="0"/>
              </a:rPr>
              <a:t>	Главная идея – идея </a:t>
            </a:r>
            <a:r>
              <a:rPr lang="ru-RU" b="1" dirty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  <a:t>блага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16" y="1920875"/>
            <a:ext cx="3214568" cy="4433888"/>
          </a:xfrm>
        </p:spPr>
      </p:pic>
    </p:spTree>
    <p:extLst>
      <p:ext uri="{BB962C8B-B14F-4D97-AF65-F5344CB8AC3E}">
        <p14:creationId xmlns:p14="http://schemas.microsoft.com/office/powerpoint/2010/main" val="1395838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Онтологическая проблематика в античной философии </a:t>
            </a:r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идеалистов-2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988840"/>
            <a:ext cx="3048000" cy="417646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>
                <a:latin typeface="Comic Sans MS" pitchFamily="66" charset="0"/>
                <a:cs typeface="Times New Roman" panose="02020603050405020304" pitchFamily="18" charset="0"/>
              </a:rPr>
              <a:t>Пифагор</a:t>
            </a:r>
            <a:r>
              <a:rPr lang="ru-RU" dirty="0">
                <a:latin typeface="Comic Sans MS" pitchFamily="66" charset="0"/>
                <a:cs typeface="Times New Roman" panose="02020603050405020304" pitchFamily="18" charset="0"/>
              </a:rPr>
              <a:t> – связывал бытие с идеей числа: «</a:t>
            </a:r>
            <a:r>
              <a:rPr lang="ru-RU" b="1" dirty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  <a:t>бытие </a:t>
            </a:r>
            <a:r>
              <a:rPr lang="ru-RU" b="1" dirty="0">
                <a:latin typeface="Comic Sans MS" pitchFamily="66" charset="0"/>
                <a:cs typeface="Times New Roman" panose="02020603050405020304" pitchFamily="18" charset="0"/>
              </a:rPr>
              <a:t>– это мир чисел</a:t>
            </a:r>
            <a:r>
              <a:rPr lang="ru-RU" dirty="0">
                <a:latin typeface="Comic Sans MS" pitchFamily="66" charset="0"/>
                <a:cs typeface="Times New Roman" panose="02020603050405020304" pitchFamily="18" charset="0"/>
              </a:rPr>
              <a:t>»; числа, по мнению Пифагора, обладали мистическими свойствами</a:t>
            </a:r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55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Онтологическая проблематика в античной философии </a:t>
            </a:r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материалистов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900" b="1" dirty="0">
                <a:latin typeface="Comic Sans MS" pitchFamily="66" charset="0"/>
                <a:cs typeface="Times New Roman" panose="02020603050405020304" pitchFamily="18" charset="0"/>
              </a:rPr>
              <a:t>Аристотель: </a:t>
            </a:r>
            <a:r>
              <a:rPr lang="ru-RU" sz="1900" dirty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  <a:t>бытие</a:t>
            </a:r>
            <a:r>
              <a:rPr lang="ru-RU" sz="1900" dirty="0">
                <a:latin typeface="Comic Sans MS" pitchFamily="66" charset="0"/>
                <a:cs typeface="Times New Roman" panose="02020603050405020304" pitchFamily="18" charset="0"/>
              </a:rPr>
              <a:t> как то, что имеет непосредственное отношение к физическому миру. </a:t>
            </a:r>
            <a:endParaRPr lang="ru-RU" sz="1900" dirty="0" smtClean="0">
              <a:latin typeface="Comic Sans MS" pitchFamily="66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dirty="0">
                <a:latin typeface="Comic Sans MS" pitchFamily="66" charset="0"/>
                <a:cs typeface="Times New Roman" panose="02020603050405020304" pitchFamily="18" charset="0"/>
              </a:rPr>
              <a:t>	</a:t>
            </a:r>
            <a:r>
              <a:rPr lang="ru-RU" sz="1900" dirty="0" smtClean="0">
                <a:latin typeface="Comic Sans MS" pitchFamily="66" charset="0"/>
                <a:cs typeface="Times New Roman" panose="02020603050405020304" pitchFamily="18" charset="0"/>
              </a:rPr>
              <a:t>Выделял </a:t>
            </a:r>
            <a:r>
              <a:rPr lang="ru-RU" sz="1900" dirty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  <a:t>четыре источника бытия: </a:t>
            </a:r>
            <a:endParaRPr lang="ru-RU" sz="1900" dirty="0" smtClean="0">
              <a:solidFill>
                <a:srgbClr val="FF0000"/>
              </a:solidFill>
              <a:latin typeface="Comic Sans MS" pitchFamily="66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dirty="0" smtClean="0">
                <a:latin typeface="Comic Sans MS" pitchFamily="66" charset="0"/>
              </a:rPr>
              <a:t>-форму</a:t>
            </a:r>
            <a:r>
              <a:rPr lang="ru-RU" sz="1900" dirty="0">
                <a:latin typeface="Comic Sans MS" pitchFamily="66" charset="0"/>
              </a:rPr>
              <a:t>;</a:t>
            </a:r>
            <a:endParaRPr lang="ru-RU" sz="1900" dirty="0" smtClean="0"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ru-RU" sz="1900" dirty="0" smtClean="0">
                <a:latin typeface="Comic Sans MS" pitchFamily="66" charset="0"/>
              </a:rPr>
              <a:t> материю</a:t>
            </a:r>
            <a:r>
              <a:rPr lang="ru-RU" sz="1900" dirty="0">
                <a:latin typeface="Comic Sans MS" pitchFamily="66" charset="0"/>
              </a:rPr>
              <a:t>;</a:t>
            </a:r>
            <a:endParaRPr lang="ru-RU" sz="1900" dirty="0" smtClean="0"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ru-RU" sz="1900" dirty="0" smtClean="0">
                <a:latin typeface="Comic Sans MS" pitchFamily="66" charset="0"/>
              </a:rPr>
              <a:t> цель; </a:t>
            </a:r>
          </a:p>
          <a:p>
            <a:pPr marL="0" indent="0" algn="just">
              <a:buNone/>
            </a:pPr>
            <a:r>
              <a:rPr lang="ru-RU" sz="1900" dirty="0" smtClean="0">
                <a:latin typeface="Comic Sans MS" pitchFamily="66" charset="0"/>
              </a:rPr>
              <a:t> </a:t>
            </a:r>
            <a:r>
              <a:rPr lang="ru-RU" sz="1900" dirty="0">
                <a:latin typeface="Comic Sans MS" pitchFamily="66" charset="0"/>
              </a:rPr>
              <a:t>-</a:t>
            </a:r>
            <a:r>
              <a:rPr lang="ru-RU" sz="1900" dirty="0" smtClean="0">
                <a:latin typeface="Comic Sans MS" pitchFamily="66" charset="0"/>
              </a:rPr>
              <a:t>творца</a:t>
            </a:r>
            <a:r>
              <a:rPr lang="ru-RU" sz="1900" dirty="0">
                <a:latin typeface="Comic Sans MS" pitchFamily="66" charset="0"/>
              </a:rPr>
              <a:t>. </a:t>
            </a:r>
          </a:p>
          <a:p>
            <a:pPr marL="0" indent="0" algn="just">
              <a:buNone/>
            </a:pPr>
            <a:r>
              <a:rPr lang="ru-RU" sz="1900" dirty="0">
                <a:latin typeface="Comic Sans MS" pitchFamily="66" charset="0"/>
                <a:cs typeface="Times New Roman" panose="02020603050405020304" pitchFamily="18" charset="0"/>
              </a:rPr>
              <a:t>	Выделял в бытии </a:t>
            </a:r>
            <a:r>
              <a:rPr lang="ru-RU" sz="1900" b="1" dirty="0">
                <a:latin typeface="Comic Sans MS" pitchFamily="66" charset="0"/>
                <a:cs typeface="Times New Roman" panose="02020603050405020304" pitchFamily="18" charset="0"/>
              </a:rPr>
              <a:t>возможность и действительность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27" y="2157311"/>
            <a:ext cx="3491345" cy="3961015"/>
          </a:xfrm>
        </p:spPr>
      </p:pic>
    </p:spTree>
    <p:extLst>
      <p:ext uri="{BB962C8B-B14F-4D97-AF65-F5344CB8AC3E}">
        <p14:creationId xmlns:p14="http://schemas.microsoft.com/office/powerpoint/2010/main" val="1252140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Онтологическая проблематика в античной философии </a:t>
            </a: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материалистов-2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90" y="1920875"/>
            <a:ext cx="3100620" cy="443388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800" b="1" dirty="0">
                <a:latin typeface="Comic Sans MS" pitchFamily="66" charset="0"/>
                <a:cs typeface="Times New Roman" panose="02020603050405020304" pitchFamily="18" charset="0"/>
              </a:rPr>
              <a:t>Гераклит </a:t>
            </a:r>
            <a:r>
              <a:rPr lang="ru-RU" sz="2800" dirty="0">
                <a:latin typeface="Comic Sans MS" pitchFamily="66" charset="0"/>
                <a:cs typeface="Times New Roman" panose="02020603050405020304" pitchFamily="18" charset="0"/>
              </a:rPr>
              <a:t>ввел понятие </a:t>
            </a:r>
            <a:r>
              <a:rPr lang="ru-RU" sz="2800" dirty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  <a:t>н</a:t>
            </a:r>
            <a:r>
              <a:rPr lang="ru-RU" sz="2800" b="1" i="1" dirty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  <a:t>е-бытие</a:t>
            </a:r>
            <a:r>
              <a:rPr lang="ru-RU" sz="2800" b="1" i="1" dirty="0">
                <a:latin typeface="Comic Sans MS" pitchFamily="66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Comic Sans MS" pitchFamily="66" charset="0"/>
                <a:cs typeface="Times New Roman" panose="02020603050405020304" pitchFamily="18" charset="0"/>
              </a:rPr>
              <a:t>обозначающее не только окончание физического существования объекта, но и переход его в другое качество развития.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64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r>
              <a:rPr lang="ru-RU" sz="4000" dirty="0" smtClean="0">
                <a:solidFill>
                  <a:schemeClr val="tx1"/>
                </a:solidFill>
                <a:latin typeface="Comic Sans MS" pitchFamily="66" charset="0"/>
              </a:rPr>
              <a:t>И материалисты, и идеалисты </a:t>
            </a:r>
            <a:br>
              <a:rPr lang="ru-RU" sz="40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Comic Sans MS" pitchFamily="66" charset="0"/>
              </a:rPr>
              <a:t>        в рамках античной онтологии</a:t>
            </a:r>
            <a:endParaRPr lang="ru-RU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4400" b="1" dirty="0" smtClean="0"/>
              <a:t>			</a:t>
            </a:r>
            <a:r>
              <a:rPr lang="ru-RU" sz="4400" b="1" i="1" dirty="0" smtClean="0">
                <a:latin typeface="Comic Sans MS" pitchFamily="66" charset="0"/>
              </a:rPr>
              <a:t>не разделяли</a:t>
            </a:r>
          </a:p>
          <a:p>
            <a:pPr>
              <a:buNone/>
            </a:pPr>
            <a:r>
              <a:rPr lang="ru-RU" sz="4400" b="1" i="1" dirty="0" smtClean="0">
                <a:latin typeface="Comic Sans MS" pitchFamily="66" charset="0"/>
              </a:rPr>
              <a:t> 		</a:t>
            </a:r>
            <a:r>
              <a:rPr lang="ru-RU" sz="4400" i="1" dirty="0" smtClean="0">
                <a:latin typeface="Comic Sans MS" pitchFamily="66" charset="0"/>
              </a:rPr>
              <a:t> бытие и мышление </a:t>
            </a:r>
            <a:endParaRPr lang="ru-RU" sz="4400" b="1" i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       </a:t>
            </a:r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Отличительные черты средневековой	 онтологии</a:t>
            </a:r>
            <a:r>
              <a:rPr lang="ru-RU" sz="3600" b="1" dirty="0" smtClean="0">
                <a:solidFill>
                  <a:schemeClr val="tx1"/>
                </a:solidFill>
              </a:rPr>
              <a:t>: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1) </a:t>
            </a:r>
            <a:r>
              <a:rPr lang="ru-RU" sz="2800" dirty="0" smtClean="0">
                <a:latin typeface="Comic Sans MS" pitchFamily="66" charset="0"/>
              </a:rPr>
              <a:t>бытие  мира = бытие Бога;</a:t>
            </a:r>
          </a:p>
          <a:p>
            <a:r>
              <a:rPr lang="ru-RU" sz="2800" dirty="0" smtClean="0">
                <a:latin typeface="Comic Sans MS" pitchFamily="66" charset="0"/>
              </a:rPr>
              <a:t>2) </a:t>
            </a:r>
            <a:r>
              <a:rPr lang="ru-RU" sz="2800" b="1" i="1" dirty="0" smtClean="0">
                <a:solidFill>
                  <a:srgbClr val="FF0000"/>
                </a:solidFill>
                <a:latin typeface="Comic Sans MS" pitchFamily="66" charset="0"/>
              </a:rPr>
              <a:t>онтологический догматизм</a:t>
            </a:r>
            <a:r>
              <a:rPr lang="ru-RU" sz="2800" dirty="0" smtClean="0">
                <a:latin typeface="Comic Sans MS" pitchFamily="66" charset="0"/>
              </a:rPr>
              <a:t>:  только бытие Бога является основой бытия мира и человека;</a:t>
            </a:r>
          </a:p>
          <a:p>
            <a:r>
              <a:rPr lang="ru-RU" sz="2800" dirty="0" smtClean="0">
                <a:latin typeface="Comic Sans MS" pitchFamily="66" charset="0"/>
              </a:rPr>
              <a:t>3) идеалистическое восприятие бытия человека: вера в Ад и Рай, существование жизни после смерти.</a:t>
            </a:r>
          </a:p>
          <a:p>
            <a:r>
              <a:rPr lang="ru-RU" sz="2800" dirty="0" smtClean="0">
                <a:latin typeface="Comic Sans MS" pitchFamily="66" charset="0"/>
              </a:rPr>
              <a:t>4) создание системы доказательств бытия Бога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        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Значение понятия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i="1" dirty="0" smtClean="0"/>
          </a:p>
          <a:p>
            <a:r>
              <a:rPr lang="ru-RU" b="1" i="1" dirty="0" smtClean="0">
                <a:solidFill>
                  <a:srgbClr val="FF0000"/>
                </a:solidFill>
              </a:rPr>
              <a:t>«</a:t>
            </a:r>
            <a:r>
              <a:rPr lang="ru-RU" sz="3200" b="1" i="1" dirty="0" err="1" smtClean="0">
                <a:solidFill>
                  <a:srgbClr val="FF0000"/>
                </a:solidFill>
                <a:latin typeface="Comic Sans MS" pitchFamily="66" charset="0"/>
              </a:rPr>
              <a:t>Онтос</a:t>
            </a:r>
            <a:r>
              <a:rPr lang="ru-RU" sz="3200" b="1" i="1" dirty="0" smtClean="0">
                <a:solidFill>
                  <a:srgbClr val="FF0000"/>
                </a:solidFill>
                <a:latin typeface="Comic Sans MS" pitchFamily="66" charset="0"/>
              </a:rPr>
              <a:t>» </a:t>
            </a:r>
            <a:r>
              <a:rPr lang="ru-RU" sz="3200" dirty="0" smtClean="0">
                <a:latin typeface="Comic Sans MS" pitchFamily="66" charset="0"/>
              </a:rPr>
              <a:t>(в переводе с греч.) – бытие, сущность</a:t>
            </a:r>
          </a:p>
          <a:p>
            <a:endParaRPr lang="ru-RU" sz="3200" dirty="0" smtClean="0">
              <a:latin typeface="Comic Sans MS" pitchFamily="66" charset="0"/>
            </a:endParaRPr>
          </a:p>
          <a:p>
            <a:r>
              <a:rPr lang="ru-RU" sz="3200" b="1" i="1" dirty="0" smtClean="0">
                <a:solidFill>
                  <a:srgbClr val="FF0000"/>
                </a:solidFill>
                <a:latin typeface="Comic Sans MS" pitchFamily="66" charset="0"/>
              </a:rPr>
              <a:t>«Логос» </a:t>
            </a:r>
            <a:r>
              <a:rPr lang="ru-RU" sz="3200" dirty="0" smtClean="0">
                <a:latin typeface="Comic Sans MS" pitchFamily="66" charset="0"/>
              </a:rPr>
              <a:t>(в переводе с греч.) – речь, мысль, смысл</a:t>
            </a:r>
            <a:endParaRPr lang="ru-RU" sz="3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  </a:t>
            </a:r>
            <a:r>
              <a:rPr lang="ru-RU" sz="2800" b="1" dirty="0" err="1" smtClean="0">
                <a:solidFill>
                  <a:schemeClr val="tx1"/>
                </a:solidFill>
                <a:latin typeface="Comic Sans MS" pitchFamily="66" charset="0"/>
              </a:rPr>
              <a:t>Аврелий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 Августин </a:t>
            </a:r>
            <a:r>
              <a:rPr lang="ru-RU" sz="2800" b="1" i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(354-430)гг., создатель патристики, создатель  одного доказательства бытия Бога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авгус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988840"/>
            <a:ext cx="3312368" cy="438943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Фома Аквинский</a:t>
            </a: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 (1225-1274 гг.)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создатель схоластики, автор  5-ти  доказательств бытия Бога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3617565" cy="403244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400" b="1" dirty="0" smtClean="0">
                <a:solidFill>
                  <a:schemeClr val="tx1"/>
                </a:solidFill>
              </a:rPr>
              <a:t>Историческая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b="1" dirty="0" smtClean="0">
                <a:solidFill>
                  <a:schemeClr val="tx1"/>
                </a:solidFill>
              </a:rPr>
              <a:t>эволюция онтологии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354503"/>
              </p:ext>
            </p:extLst>
          </p:nvPr>
        </p:nvGraphicFramePr>
        <p:xfrm>
          <a:off x="539552" y="1124744"/>
          <a:ext cx="8064896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3760"/>
                <a:gridCol w="4651136"/>
              </a:tblGrid>
              <a:tr h="32522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Название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эпохи</a:t>
                      </a:r>
                      <a:endParaRPr lang="ru-RU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Особенность онтологии</a:t>
                      </a:r>
                      <a:endParaRPr lang="ru-RU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809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latin typeface="Comic Sans MS" pitchFamily="66" charset="0"/>
                        </a:rPr>
                        <a:t>Возрождение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omic Sans MS" pitchFamily="66" charset="0"/>
                        </a:rPr>
                        <a:t>1)светский </a:t>
                      </a:r>
                      <a:r>
                        <a:rPr lang="ru-RU" sz="1800" dirty="0" smtClean="0">
                          <a:latin typeface="Comic Sans MS" pitchFamily="66" charset="0"/>
                        </a:rPr>
                        <a:t>характер восприятия бытия: бытие мира и человека отделялось от бытия Бога;</a:t>
                      </a:r>
                    </a:p>
                    <a:p>
                      <a:r>
                        <a:rPr lang="ru-RU" sz="1800" dirty="0" smtClean="0">
                          <a:latin typeface="Comic Sans MS" pitchFamily="66" charset="0"/>
                        </a:rPr>
                        <a:t>2) бытие осмысливается как нечто телесное, вещественное, как объективная реальность, противостоящая человеку и его разуму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108765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Comic Sans MS" pitchFamily="66" charset="0"/>
                        </a:rPr>
                        <a:t>Новое</a:t>
                      </a:r>
                      <a:r>
                        <a:rPr lang="ru-RU" b="1" i="1" baseline="0" dirty="0" smtClean="0">
                          <a:latin typeface="Comic Sans MS" pitchFamily="66" charset="0"/>
                        </a:rPr>
                        <a:t> время</a:t>
                      </a:r>
                      <a:endParaRPr lang="ru-RU" b="1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omic Sans MS" pitchFamily="66" charset="0"/>
                        </a:rPr>
                        <a:t>проблема бытия была связана с проблемой познания мира человеком; </a:t>
                      </a:r>
                      <a:r>
                        <a:rPr lang="ru-RU" sz="1800" b="1" dirty="0" smtClean="0">
                          <a:latin typeface="Comic Sans MS" pitchFamily="66" charset="0"/>
                        </a:rPr>
                        <a:t>отделение бытия от мышления;</a:t>
                      </a:r>
                    </a:p>
                    <a:p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300905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Comic Sans MS" pitchFamily="66" charset="0"/>
                        </a:rPr>
                        <a:t>Просвещение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omic Sans MS" pitchFamily="66" charset="0"/>
                        </a:rPr>
                        <a:t>1)познание </a:t>
                      </a:r>
                      <a:r>
                        <a:rPr lang="ru-RU" sz="1800" dirty="0" smtClean="0">
                          <a:latin typeface="Comic Sans MS" pitchFamily="66" charset="0"/>
                        </a:rPr>
                        <a:t>бытия возможно только с помощью точных наук;</a:t>
                      </a:r>
                    </a:p>
                    <a:p>
                      <a:r>
                        <a:rPr lang="ru-RU" sz="1800" dirty="0" smtClean="0">
                          <a:latin typeface="Comic Sans MS" pitchFamily="66" charset="0"/>
                        </a:rPr>
                        <a:t>2) путь к познанию бытия лежит через просвещение разума.</a:t>
                      </a:r>
                    </a:p>
                    <a:p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252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Comic Sans MS" pitchFamily="66" charset="0"/>
              </a:rPr>
              <a:t>Иммануил</a:t>
            </a:r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 Кант </a:t>
            </a:r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(1724-1804гг.) – немецкий философ-идеалист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4" name="Содержимое 3" descr="кан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6753" y="1935163"/>
            <a:ext cx="7030494" cy="4389437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       Онтология Канта: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1) онтология Канта носила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нравственный характер</a:t>
            </a:r>
            <a:r>
              <a:rPr lang="ru-RU" b="1" dirty="0" smtClean="0">
                <a:latin typeface="Comic Sans MS" pitchFamily="66" charset="0"/>
              </a:rPr>
              <a:t>: </a:t>
            </a:r>
            <a:r>
              <a:rPr lang="ru-RU" dirty="0" smtClean="0">
                <a:latin typeface="Comic Sans MS" pitchFamily="66" charset="0"/>
              </a:rPr>
              <a:t>вещи в себе (</a:t>
            </a:r>
            <a:r>
              <a:rPr lang="ru-RU" dirty="0" err="1" smtClean="0">
                <a:latin typeface="Comic Sans MS" pitchFamily="66" charset="0"/>
              </a:rPr>
              <a:t>Бог,душа,свобода</a:t>
            </a:r>
            <a:r>
              <a:rPr lang="ru-RU" dirty="0" smtClean="0">
                <a:latin typeface="Comic Sans MS" pitchFamily="66" charset="0"/>
              </a:rPr>
              <a:t>) обеспечивают нравственный характер мироустройства; </a:t>
            </a:r>
          </a:p>
          <a:p>
            <a:r>
              <a:rPr lang="ru-RU" dirty="0" smtClean="0">
                <a:latin typeface="Comic Sans MS" pitchFamily="66" charset="0"/>
              </a:rPr>
              <a:t>2) подход Канта к онтологии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персонифицирован</a:t>
            </a:r>
            <a:r>
              <a:rPr lang="ru-RU" dirty="0" smtClean="0">
                <a:latin typeface="Comic Sans MS" pitchFamily="66" charset="0"/>
              </a:rPr>
              <a:t>: прежде всего он исследует бытие человека как нравственного </a:t>
            </a:r>
            <a:r>
              <a:rPr lang="ru-RU" dirty="0" smtClean="0">
                <a:latin typeface="Comic Sans MS" pitchFamily="66" charset="0"/>
              </a:rPr>
              <a:t>существа.</a:t>
            </a:r>
            <a:endParaRPr lang="ru-RU" dirty="0" smtClean="0"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Георг Гегель </a:t>
            </a:r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(1770-1831гг.) – немецкий философ-идеалист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Геге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916832"/>
            <a:ext cx="3744416" cy="468052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Онтология Гегеля: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 smtClean="0">
                <a:latin typeface="Comic Sans MS" pitchFamily="66" charset="0"/>
              </a:rPr>
              <a:t>) его онтология носила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диалектический характер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;</a:t>
            </a:r>
          </a:p>
          <a:p>
            <a:r>
              <a:rPr lang="ru-RU" dirty="0" smtClean="0">
                <a:latin typeface="Comic Sans MS" pitchFamily="66" charset="0"/>
              </a:rPr>
              <a:t>2) считал, что бытие находится в постоянном </a:t>
            </a:r>
            <a:r>
              <a:rPr lang="ru-RU" b="1" dirty="0" smtClean="0">
                <a:latin typeface="Comic Sans MS" pitchFamily="66" charset="0"/>
              </a:rPr>
              <a:t>развитии</a:t>
            </a:r>
            <a:r>
              <a:rPr lang="ru-RU" dirty="0" smtClean="0">
                <a:latin typeface="Comic Sans MS" pitchFamily="66" charset="0"/>
              </a:rPr>
              <a:t>, и это развитие полно </a:t>
            </a:r>
            <a:r>
              <a:rPr lang="ru-RU" b="1" dirty="0" smtClean="0">
                <a:latin typeface="Comic Sans MS" pitchFamily="66" charset="0"/>
              </a:rPr>
              <a:t>противоречий</a:t>
            </a:r>
            <a:r>
              <a:rPr lang="ru-RU" dirty="0" smtClean="0">
                <a:latin typeface="Comic Sans MS" pitchFamily="66" charset="0"/>
              </a:rPr>
              <a:t>;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3) осмыслить эти противоречия помогает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логика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(«Наука логики»);</a:t>
            </a:r>
          </a:p>
          <a:p>
            <a:r>
              <a:rPr lang="ru-RU" dirty="0" smtClean="0">
                <a:latin typeface="Comic Sans MS" pitchFamily="66" charset="0"/>
              </a:rPr>
              <a:t>4) выделял природу (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бытие природы</a:t>
            </a:r>
            <a:r>
              <a:rPr lang="ru-RU" dirty="0" smtClean="0">
                <a:latin typeface="Comic Sans MS" pitchFamily="66" charset="0"/>
              </a:rPr>
              <a:t>) и целесообразную деятельность людей (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общественное бытие</a:t>
            </a:r>
            <a:r>
              <a:rPr lang="ru-RU" dirty="0" smtClean="0">
                <a:latin typeface="Comic Sans MS" pitchFamily="66" charset="0"/>
              </a:rPr>
              <a:t>).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Comic Sans MS" pitchFamily="66" charset="0"/>
              </a:rPr>
              <a:t>Карл Маркс (1818-1883) – немецкий экономист и философ-материалист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«</a:t>
            </a:r>
            <a:r>
              <a:rPr lang="ru-RU" dirty="0" smtClean="0">
                <a:latin typeface="Comic Sans MS" pitchFamily="66" charset="0"/>
              </a:rPr>
              <a:t>Человек есть совокупность общественных отношений»;</a:t>
            </a:r>
          </a:p>
          <a:p>
            <a:r>
              <a:rPr lang="ru-RU" dirty="0" smtClean="0">
                <a:latin typeface="Comic Sans MS" pitchFamily="66" charset="0"/>
              </a:rPr>
              <a:t>Маркс считал, что изучение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бытия человека</a:t>
            </a:r>
            <a:r>
              <a:rPr lang="ru-RU" dirty="0" smtClean="0">
                <a:latin typeface="Comic Sans MS" pitchFamily="66" charset="0"/>
              </a:rPr>
              <a:t> неотделимо от изучения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бытия общества;</a:t>
            </a:r>
          </a:p>
          <a:p>
            <a:r>
              <a:rPr lang="ru-RU" dirty="0" smtClean="0">
                <a:latin typeface="Comic Sans MS" pitchFamily="66" charset="0"/>
              </a:rPr>
              <a:t>Утверждал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противоречие </a:t>
            </a:r>
            <a:r>
              <a:rPr lang="ru-RU" dirty="0" smtClean="0">
                <a:latin typeface="Comic Sans MS" pitchFamily="66" charset="0"/>
              </a:rPr>
              <a:t>между бытием общества и индивида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3" descr="Карл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5819" y="1920875"/>
            <a:ext cx="3161362" cy="443388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Основные </a:t>
            </a:r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формы </a:t>
            </a:r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бытия</a:t>
            </a:r>
            <a:r>
              <a:rPr lang="ru-RU" sz="3600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:</a:t>
            </a:r>
            <a:r>
              <a:rPr lang="ru-RU" sz="4400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078118"/>
              </p:ext>
            </p:extLst>
          </p:nvPr>
        </p:nvGraphicFramePr>
        <p:xfrm>
          <a:off x="107504" y="834792"/>
          <a:ext cx="8712968" cy="58435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6775"/>
                <a:gridCol w="6266193"/>
              </a:tblGrid>
              <a:tr h="3387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mic Sans MS" pitchFamily="66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Comic Sans MS" pitchFamily="66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mic Sans MS" pitchFamily="66" charset="0"/>
                          <a:cs typeface="Times New Roman" panose="02020603050405020304" pitchFamily="18" charset="0"/>
                        </a:rPr>
                        <a:t>Определение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Comic Sans MS" pitchFamily="66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7403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  <a:cs typeface="Times New Roman" panose="02020603050405020304" pitchFamily="18" charset="0"/>
                        </a:rPr>
                        <a:t>материальное бытие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omic Sans MS" pitchFamily="66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omic Sans MS" pitchFamily="66" charset="0"/>
                          <a:cs typeface="Times New Roman" panose="02020603050405020304" pitchFamily="18" charset="0"/>
                        </a:rPr>
                        <a:t>существование материальных тел, вещей, явлений природы окружающего мира (предмет является материальным, если он имеет массу, объём и положение в пространстве)</a:t>
                      </a:r>
                      <a:endParaRPr lang="ru-RU" sz="1600" dirty="0">
                        <a:latin typeface="Comic Sans MS" pitchFamily="66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775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  <a:cs typeface="Times New Roman" panose="02020603050405020304" pitchFamily="18" charset="0"/>
                        </a:rPr>
                        <a:t>идеальное  бытие 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omic Sans MS" pitchFamily="66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omic Sans MS" pitchFamily="66" charset="0"/>
                          <a:cs typeface="Times New Roman" panose="02020603050405020304" pitchFamily="18" charset="0"/>
                        </a:rPr>
                        <a:t>существование идеального как самостоятельной реальности, непознаваемой разумом человека</a:t>
                      </a:r>
                    </a:p>
                  </a:txBody>
                  <a:tcPr/>
                </a:tc>
              </a:tr>
              <a:tr h="74346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  <a:cs typeface="Times New Roman" panose="02020603050405020304" pitchFamily="18" charset="0"/>
                        </a:rPr>
                        <a:t>человеческое бытие 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omic Sans MS" pitchFamily="66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omic Sans MS" pitchFamily="66" charset="0"/>
                          <a:cs typeface="Times New Roman" panose="02020603050405020304" pitchFamily="18" charset="0"/>
                        </a:rPr>
                        <a:t>существование человека как единства материального и духовного; </a:t>
                      </a:r>
                      <a:r>
                        <a:rPr lang="ru-RU" sz="1600" b="1" dirty="0" smtClean="0">
                          <a:latin typeface="Comic Sans MS" pitchFamily="66" charset="0"/>
                          <a:cs typeface="Times New Roman" panose="02020603050405020304" pitchFamily="18" charset="0"/>
                        </a:rPr>
                        <a:t>главная характеристика </a:t>
                      </a:r>
                      <a:r>
                        <a:rPr lang="ru-RU" sz="1600" dirty="0" smtClean="0">
                          <a:latin typeface="Comic Sans MS" pitchFamily="66" charset="0"/>
                          <a:cs typeface="Times New Roman" panose="02020603050405020304" pitchFamily="18" charset="0"/>
                        </a:rPr>
                        <a:t>– сознательный характер</a:t>
                      </a:r>
                    </a:p>
                  </a:txBody>
                  <a:tcPr/>
                </a:tc>
              </a:tr>
              <a:tr h="70915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  <a:cs typeface="Times New Roman" panose="02020603050405020304" pitchFamily="18" charset="0"/>
                        </a:rPr>
                        <a:t>социальное бытие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omic Sans MS" pitchFamily="66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omic Sans MS" pitchFamily="66" charset="0"/>
                          <a:cs typeface="Times New Roman" panose="02020603050405020304" pitchFamily="18" charset="0"/>
                        </a:rPr>
                        <a:t>бытие человека в обществе и существование самого общества; система социальной деятельности</a:t>
                      </a:r>
                      <a:endParaRPr lang="ru-RU" sz="1600" dirty="0">
                        <a:latin typeface="Comic Sans MS" pitchFamily="66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169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Times New Roman" panose="02020603050405020304" pitchFamily="18" charset="0"/>
                        </a:rPr>
                        <a:t>ноуменальное бытие 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omic Sans MS" pitchFamily="66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0" lang="ru-RU" sz="1800" kern="1200" dirty="0" smtClean="0">
                          <a:effectLst/>
                          <a:latin typeface="Comic Sans MS" pitchFamily="66" charset="0"/>
                          <a:cs typeface="Times New Roman" panose="02020603050405020304" pitchFamily="18" charset="0"/>
                        </a:rPr>
                        <a:t>бытие, познать</a:t>
                      </a:r>
                      <a:r>
                        <a:rPr kumimoji="0" lang="ru-RU" sz="1800" kern="1200" baseline="0" dirty="0" smtClean="0">
                          <a:effectLst/>
                          <a:latin typeface="Comic Sans MS" pitchFamily="66" charset="0"/>
                          <a:cs typeface="Times New Roman" panose="02020603050405020304" pitchFamily="18" charset="0"/>
                        </a:rPr>
                        <a:t> которое можно только при помощи мышления, но не органов чувств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Comic Sans MS" pitchFamily="66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169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Times New Roman" panose="02020603050405020304" pitchFamily="18" charset="0"/>
                        </a:rPr>
                        <a:t>феноменальное бытие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omic Sans MS" pitchFamily="66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весь чувственно воспринимаемый мир во всем его многообразии и изменчивости.</a:t>
                      </a:r>
                      <a:r>
                        <a:rPr lang="ru-RU" dirty="0" smtClean="0">
                          <a:latin typeface="Comic Sans MS" pitchFamily="66" charset="0"/>
                        </a:rPr>
                        <a:t/>
                      </a:r>
                      <a:br>
                        <a:rPr lang="ru-RU" dirty="0" smtClean="0">
                          <a:latin typeface="Comic Sans MS" pitchFamily="66" charset="0"/>
                        </a:rPr>
                      </a:br>
                      <a:r>
                        <a:rPr kumimoji="0" lang="ru-RU" sz="1800" kern="1200" dirty="0" smtClean="0">
                          <a:effectLst/>
                          <a:latin typeface="Comic Sans MS" pitchFamily="66" charset="0"/>
                          <a:cs typeface="Times New Roman" panose="02020603050405020304" pitchFamily="18" charset="0"/>
                        </a:rPr>
                        <a:t>восприятие феномена</a:t>
                      </a:r>
                      <a:r>
                        <a:rPr kumimoji="0" lang="ru-RU" sz="1800" kern="1200" baseline="0" dirty="0" smtClean="0">
                          <a:effectLst/>
                          <a:latin typeface="Comic Sans MS" pitchFamily="66" charset="0"/>
                          <a:cs typeface="Times New Roman" panose="02020603050405020304" pitchFamily="18" charset="0"/>
                        </a:rPr>
                        <a:t> носит субъективный характер</a:t>
                      </a:r>
                      <a:r>
                        <a:rPr kumimoji="0" lang="ru-RU" sz="1800" kern="1200" dirty="0" smtClean="0">
                          <a:effectLst/>
                          <a:latin typeface="Comic Sans MS" pitchFamily="66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 smtClean="0">
                        <a:latin typeface="Comic Sans MS" pitchFamily="66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Comic Sans MS" pitchFamily="66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15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Информационное бытие: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1) отражение, воспроизведение прошлого и настоящего бытия, например, естественнонаучное знание, телевизионные репортажи; </a:t>
            </a:r>
          </a:p>
          <a:p>
            <a:r>
              <a:rPr lang="ru-RU" dirty="0" smtClean="0">
                <a:latin typeface="Comic Sans MS" pitchFamily="66" charset="0"/>
              </a:rPr>
              <a:t>2) модели, образы будущего, обычно желаемого, бытия, например, технические, экономические и другие проекты;  </a:t>
            </a:r>
          </a:p>
          <a:p>
            <a:r>
              <a:rPr lang="ru-RU" dirty="0" smtClean="0">
                <a:latin typeface="Comic Sans MS" pitchFamily="66" charset="0"/>
              </a:rPr>
              <a:t>3) характер его развития глобален, но неравномерен.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b="1" dirty="0" smtClean="0">
                <a:solidFill>
                  <a:schemeClr val="tx1"/>
                </a:solidFill>
                <a:latin typeface="Comic Sans MS" pitchFamily="66" charset="0"/>
              </a:rPr>
              <a:t>1. Различение онтологического и </a:t>
            </a:r>
            <a:r>
              <a:rPr lang="ru-RU" sz="3100" b="1" dirty="0" err="1" smtClean="0">
                <a:solidFill>
                  <a:schemeClr val="tx1"/>
                </a:solidFill>
                <a:latin typeface="Comic Sans MS" pitchFamily="66" charset="0"/>
              </a:rPr>
              <a:t>онтического</a:t>
            </a:r>
            <a:endParaRPr lang="ru-RU" sz="31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Онтологическое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– философское понятие, описывающее структурные элементы бытия; </a:t>
            </a:r>
          </a:p>
          <a:p>
            <a:pPr marL="0" indent="0">
              <a:buNone/>
            </a:pPr>
            <a:endParaRPr lang="ru-RU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b="1" i="1" dirty="0" err="1" smtClean="0">
                <a:solidFill>
                  <a:srgbClr val="FF0000"/>
                </a:solidFill>
                <a:latin typeface="Comic Sans MS" pitchFamily="66" charset="0"/>
              </a:rPr>
              <a:t>Онтическое</a:t>
            </a:r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– философское понятие, при помощи которого описываются сущностные характеристики человека, мира, природы и т.д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 </a:t>
            </a:r>
            <a:r>
              <a:rPr lang="ru-RU" sz="3600" b="1" i="1" dirty="0" smtClean="0">
                <a:solidFill>
                  <a:schemeClr val="tx1"/>
                </a:solidFill>
                <a:latin typeface="Comic Sans MS" pitchFamily="66" charset="0"/>
              </a:rPr>
              <a:t>Цифровое (информационное неравенство)</a:t>
            </a:r>
            <a:r>
              <a:rPr lang="ru-RU" sz="3600" dirty="0" smtClean="0">
                <a:solidFill>
                  <a:schemeClr val="tx1"/>
                </a:solidFill>
                <a:latin typeface="Comic Sans MS" pitchFamily="66" charset="0"/>
              </a:rPr>
              <a:t> – это…</a:t>
            </a:r>
            <a:endParaRPr lang="ru-RU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Comic Sans MS" pitchFamily="66" charset="0"/>
              </a:rPr>
              <a:t>…</a:t>
            </a:r>
            <a:r>
              <a:rPr lang="ru-RU" sz="2800" dirty="0" smtClean="0">
                <a:latin typeface="Comic Sans MS" pitchFamily="66" charset="0"/>
              </a:rPr>
              <a:t>понятие, обозначающее социальное явление, при котором различия возможностей доступа к информационным технологиям является причиной неравенства индивидов и социальных групп.</a:t>
            </a:r>
          </a:p>
          <a:p>
            <a:r>
              <a:rPr lang="ru-RU" sz="2800" b="1" i="1" dirty="0" smtClean="0">
                <a:latin typeface="Comic Sans MS" pitchFamily="66" charset="0"/>
              </a:rPr>
              <a:t>«Цифровая бедность» </a:t>
            </a:r>
            <a:r>
              <a:rPr lang="ru-RU" sz="2800" dirty="0" smtClean="0">
                <a:latin typeface="Comic Sans MS" pitchFamily="66" charset="0"/>
              </a:rPr>
              <a:t>- новый вид социального неравенства, вытекающий из разных возможностей использования новейших информационно-коммуникативных технологий.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Выводы по теме:</a:t>
            </a:r>
            <a:endParaRPr lang="ru-RU" sz="40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84576"/>
          </a:xfrm>
        </p:spPr>
        <p:txBody>
          <a:bodyPr>
            <a:normAutofit lnSpcReduction="10000"/>
          </a:bodyPr>
          <a:lstStyle/>
          <a:p>
            <a:pPr marL="514350" lvl="0" indent="-514350">
              <a:buNone/>
            </a:pPr>
            <a:r>
              <a:rPr lang="ru-RU" dirty="0" smtClean="0">
                <a:latin typeface="Comic Sans MS" pitchFamily="66" charset="0"/>
              </a:rPr>
              <a:t>1.понятие </a:t>
            </a:r>
            <a:r>
              <a:rPr lang="ru-RU" u="sng" dirty="0" smtClean="0">
                <a:solidFill>
                  <a:srgbClr val="FF0000"/>
                </a:solidFill>
                <a:latin typeface="Comic Sans MS" pitchFamily="66" charset="0"/>
              </a:rPr>
              <a:t>бытие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является </a:t>
            </a:r>
            <a:r>
              <a:rPr lang="ru-RU" b="1" dirty="0">
                <a:latin typeface="Comic Sans MS" pitchFamily="66" charset="0"/>
              </a:rPr>
              <a:t>системообразующим</a:t>
            </a:r>
            <a:r>
              <a:rPr lang="ru-RU" dirty="0">
                <a:latin typeface="Comic Sans MS" pitchFamily="66" charset="0"/>
              </a:rPr>
              <a:t> для философии</a:t>
            </a:r>
            <a:r>
              <a:rPr lang="ru-RU" dirty="0" smtClean="0">
                <a:latin typeface="Comic Sans MS" pitchFamily="66" charset="0"/>
              </a:rPr>
              <a:t>;</a:t>
            </a:r>
          </a:p>
          <a:p>
            <a:pPr marL="0" lvl="0" indent="0">
              <a:buNone/>
            </a:pPr>
            <a:r>
              <a:rPr lang="ru-RU" dirty="0" smtClean="0">
                <a:latin typeface="Comic Sans MS" pitchFamily="66" charset="0"/>
              </a:rPr>
              <a:t>2. всего </a:t>
            </a:r>
            <a:r>
              <a:rPr lang="ru-RU" dirty="0">
                <a:latin typeface="Comic Sans MS" pitchFamily="66" charset="0"/>
              </a:rPr>
              <a:t>существует </a:t>
            </a: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шесть форм бытия</a:t>
            </a:r>
            <a:r>
              <a:rPr lang="ru-RU" dirty="0">
                <a:latin typeface="Comic Sans MS" pitchFamily="66" charset="0"/>
              </a:rPr>
              <a:t>;</a:t>
            </a:r>
          </a:p>
          <a:p>
            <a:pPr marL="0" lvl="0" indent="0">
              <a:buNone/>
            </a:pPr>
            <a:r>
              <a:rPr lang="ru-RU" dirty="0" smtClean="0">
                <a:latin typeface="Comic Sans MS" pitchFamily="66" charset="0"/>
              </a:rPr>
              <a:t>3. все </a:t>
            </a:r>
            <a:r>
              <a:rPr lang="ru-RU" dirty="0">
                <a:latin typeface="Comic Sans MS" pitchFamily="66" charset="0"/>
              </a:rPr>
              <a:t>эти формы находятся в состоянии </a:t>
            </a:r>
            <a:r>
              <a:rPr lang="ru-RU" b="1" dirty="0">
                <a:latin typeface="Comic Sans MS" pitchFamily="66" charset="0"/>
              </a:rPr>
              <a:t>развития</a:t>
            </a:r>
            <a:r>
              <a:rPr lang="ru-RU" dirty="0">
                <a:latin typeface="Comic Sans MS" pitchFamily="66" charset="0"/>
              </a:rPr>
              <a:t>;</a:t>
            </a:r>
          </a:p>
          <a:p>
            <a:pPr marL="0" lvl="0" indent="0">
              <a:buNone/>
            </a:pPr>
            <a:r>
              <a:rPr lang="ru-RU" dirty="0" smtClean="0">
                <a:latin typeface="Comic Sans MS" pitchFamily="66" charset="0"/>
              </a:rPr>
              <a:t>4. выделяют </a:t>
            </a:r>
            <a:r>
              <a:rPr lang="ru-RU" u="sng" dirty="0">
                <a:latin typeface="Comic Sans MS" pitchFamily="66" charset="0"/>
              </a:rPr>
              <a:t>две формы развития </a:t>
            </a:r>
            <a:r>
              <a:rPr lang="ru-RU" dirty="0">
                <a:latin typeface="Comic Sans MS" pitchFamily="66" charset="0"/>
              </a:rPr>
              <a:t>– </a:t>
            </a: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прогресс и регресс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;</a:t>
            </a:r>
          </a:p>
          <a:p>
            <a:pPr marL="0" lvl="0" indent="0">
              <a:buNone/>
            </a:pPr>
            <a:r>
              <a:rPr lang="ru-RU" dirty="0" smtClean="0">
                <a:latin typeface="Comic Sans MS" pitchFamily="66" charset="0"/>
              </a:rPr>
              <a:t>5. главной </a:t>
            </a:r>
            <a:r>
              <a:rPr lang="ru-RU" dirty="0">
                <a:latin typeface="Comic Sans MS" pitchFamily="66" charset="0"/>
              </a:rPr>
              <a:t>характеристикой </a:t>
            </a:r>
            <a:r>
              <a:rPr lang="ru-RU" u="sng" dirty="0">
                <a:latin typeface="Comic Sans MS" pitchFamily="66" charset="0"/>
              </a:rPr>
              <a:t>бытия человека </a:t>
            </a:r>
            <a:r>
              <a:rPr lang="ru-RU" dirty="0">
                <a:latin typeface="Comic Sans MS" pitchFamily="66" charset="0"/>
              </a:rPr>
              <a:t>является его </a:t>
            </a: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сознательный характер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0" lvl="0" indent="0">
              <a:buNone/>
            </a:pPr>
            <a:r>
              <a:rPr lang="ru-RU" dirty="0" smtClean="0">
                <a:latin typeface="Comic Sans MS" pitchFamily="66" charset="0"/>
              </a:rPr>
              <a:t>6. В рамках философии сформировалась проблема внутренних противоречий в развитии бытия; подробно эта проблема изучалась в рамках </a:t>
            </a:r>
            <a:r>
              <a:rPr lang="ru-RU" b="1" i="1" dirty="0" smtClean="0">
                <a:latin typeface="Comic Sans MS" pitchFamily="66" charset="0"/>
              </a:rPr>
              <a:t>диалектики.</a:t>
            </a:r>
            <a:endParaRPr lang="ru-RU" b="1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1802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effectLst/>
                <a:latin typeface="Comic Sans MS" pitchFamily="66" charset="0"/>
                <a:cs typeface="Times New Roman" panose="02020603050405020304" pitchFamily="18" charset="0"/>
              </a:rPr>
              <a:t>Онтология и диалектика Часть Вторая</a:t>
            </a:r>
            <a:endParaRPr lang="ru-RU" sz="4400" dirty="0">
              <a:solidFill>
                <a:schemeClr val="tx1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8784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i="1" dirty="0" smtClean="0">
                <a:solidFill>
                  <a:schemeClr val="tx1"/>
                </a:solidFill>
                <a:latin typeface="Comic Sans MS" pitchFamily="66" charset="0"/>
              </a:rPr>
              <a:t>Определение  понятия</a:t>
            </a:r>
            <a:r>
              <a:rPr lang="ru-RU" dirty="0" smtClean="0">
                <a:latin typeface="Comic Sans MS" pitchFamily="66" charset="0"/>
              </a:rPr>
              <a:t>: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Диалектика</a:t>
            </a:r>
            <a:r>
              <a:rPr lang="ru-RU" b="1" i="1" dirty="0" smtClean="0">
                <a:latin typeface="Comic Sans MS" pitchFamily="66" charset="0"/>
              </a:rPr>
              <a:t> – </a:t>
            </a:r>
            <a:r>
              <a:rPr lang="ru-RU" dirty="0" smtClean="0">
                <a:latin typeface="Comic Sans MS" pitchFamily="66" charset="0"/>
              </a:rPr>
              <a:t>это раздел философии, изучающий фундаментальные противоречия развития всего сущего и основанный на нём метод. </a:t>
            </a:r>
          </a:p>
          <a:p>
            <a:pPr marL="393192" lvl="1" indent="0">
              <a:buNone/>
            </a:pPr>
            <a:r>
              <a:rPr lang="ru-RU" dirty="0" smtClean="0">
                <a:latin typeface="Comic Sans MS" pitchFamily="66" charset="0"/>
              </a:rPr>
              <a:t>Диалектика </a:t>
            </a:r>
            <a:r>
              <a:rPr lang="ru-RU" dirty="0" smtClean="0">
                <a:latin typeface="Comic Sans MS" pitchFamily="66" charset="0"/>
              </a:rPr>
              <a:t>включает в себя </a:t>
            </a:r>
            <a:r>
              <a:rPr lang="ru-RU" b="1" i="1" dirty="0" smtClean="0">
                <a:latin typeface="Comic Sans MS" pitchFamily="66" charset="0"/>
              </a:rPr>
              <a:t>три основных элемента</a:t>
            </a:r>
            <a:r>
              <a:rPr lang="ru-RU" dirty="0" smtClean="0">
                <a:latin typeface="Comic Sans MS" pitchFamily="66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Comic Sans MS" pitchFamily="66" charset="0"/>
              </a:rPr>
              <a:t>1) законы;</a:t>
            </a:r>
          </a:p>
          <a:p>
            <a:pPr marL="0" indent="0">
              <a:buNone/>
            </a:pPr>
            <a:r>
              <a:rPr lang="ru-RU" dirty="0" smtClean="0">
                <a:latin typeface="Comic Sans MS" pitchFamily="66" charset="0"/>
              </a:rPr>
              <a:t>2) категории;</a:t>
            </a:r>
          </a:p>
          <a:p>
            <a:pPr marL="0" indent="0">
              <a:buNone/>
            </a:pPr>
            <a:r>
              <a:rPr lang="ru-RU" dirty="0" smtClean="0">
                <a:latin typeface="Comic Sans MS" pitchFamily="66" charset="0"/>
              </a:rPr>
              <a:t>3) принципы.</a:t>
            </a:r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935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Comic Sans MS" pitchFamily="66" charset="0"/>
              </a:rPr>
              <a:t>Основной вопрос диалектики</a:t>
            </a:r>
            <a:r>
              <a:rPr lang="ru-RU" b="1" i="1" dirty="0" smtClean="0">
                <a:solidFill>
                  <a:schemeClr val="tx1"/>
                </a:solidFill>
              </a:rPr>
              <a:t>: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200" dirty="0" smtClean="0"/>
          </a:p>
          <a:p>
            <a:endParaRPr lang="ru-RU" sz="3200" dirty="0" smtClean="0"/>
          </a:p>
          <a:p>
            <a:pPr lvl="7">
              <a:buNone/>
            </a:pPr>
            <a:r>
              <a:rPr lang="ru-RU" sz="6000" dirty="0" smtClean="0">
                <a:latin typeface="Comic Sans MS" pitchFamily="66" charset="0"/>
              </a:rPr>
              <a:t>Что такое развитие?</a:t>
            </a:r>
            <a:endParaRPr lang="ru-RU" sz="6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0808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Новое понимание развития 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1)Осознание противоречия как отличительного признака процесса развития;</a:t>
            </a: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2)Предмет-объект-явление могут развиваться только в том случае, если он содержит своё собственное отрицание, то есть конечен.</a:t>
            </a:r>
          </a:p>
          <a:p>
            <a:endParaRPr lang="ru-RU" dirty="0" smtClean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                 Идея не-бытия Гераклита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211960" y="472514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325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effectLst/>
                <a:latin typeface="Comic Sans MS" pitchFamily="66" charset="0"/>
                <a:cs typeface="Times New Roman" panose="02020603050405020304" pitchFamily="18" charset="0"/>
              </a:rPr>
              <a:t>Основные этапы развития диалектики</a:t>
            </a:r>
            <a:endParaRPr lang="ru-RU" sz="4400" dirty="0">
              <a:solidFill>
                <a:schemeClr val="tx1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4394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63272" cy="1298408"/>
          </a:xfrm>
        </p:spPr>
        <p:txBody>
          <a:bodyPr>
            <a:noAutofit/>
          </a:bodyPr>
          <a:lstStyle/>
          <a:p>
            <a:pPr marL="0" indent="0"/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              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I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этап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. Период античности </a:t>
            </a:r>
            <a:br>
              <a:rPr lang="ru-RU" sz="20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(«стихийная диалектика древних» - понятие англ. философа Бертрана Рассела)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сократ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16832"/>
            <a:ext cx="4038600" cy="446449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     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Диалектика</a:t>
            </a: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 - это искусство победы в споре</a:t>
            </a:r>
          </a:p>
          <a:p>
            <a:pPr marL="0" indent="0" algn="just">
              <a:buNone/>
            </a:pPr>
            <a:r>
              <a:rPr lang="ru-RU" sz="2800" b="1" i="1" dirty="0" smtClean="0">
                <a:latin typeface="Comic Sans MS" pitchFamily="66" charset="0"/>
                <a:cs typeface="Times New Roman" pitchFamily="18" charset="0"/>
              </a:rPr>
              <a:t>     </a:t>
            </a:r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>В основе диалектики Сократ видел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майевтику</a:t>
            </a:r>
            <a:r>
              <a:rPr lang="ru-RU" sz="2800" b="1" dirty="0" smtClean="0">
                <a:latin typeface="Comic Sans MS" pitchFamily="66" charset="0"/>
                <a:cs typeface="Times New Roman" pitchFamily="18" charset="0"/>
              </a:rPr>
              <a:t>» </a:t>
            </a:r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>- метода ведения спора, в котором при помощи наводящих вопросов устанавливалась истина. Буквальный перевод этого слова – помощь в рождении</a:t>
            </a:r>
            <a:r>
              <a:rPr lang="ru-RU" sz="2800" i="1" dirty="0" smtClean="0">
                <a:latin typeface="Comic Sans MS" pitchFamily="66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1927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sz="4000" dirty="0" smtClean="0">
                <a:solidFill>
                  <a:schemeClr val="tx1"/>
                </a:solidFill>
                <a:latin typeface="Comic Sans MS" pitchFamily="66" charset="0"/>
              </a:rPr>
              <a:t>Диалектика Гераклита</a:t>
            </a:r>
            <a:endParaRPr lang="ru-RU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Гер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18519"/>
            <a:ext cx="4038600" cy="40386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Впервые сформулировал идею о внутренне противоречивой природе происходящих в мире процессов; мир находится в постоянном развитии, которое и является источником противоречий. Его диалектика  -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материалистическая.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856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85270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Период Средневековья </a:t>
            </a:r>
            <a:endParaRPr lang="ru-RU" sz="2400" u="sng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085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Диалектика </a:t>
            </a:r>
            <a:r>
              <a:rPr lang="ru-RU" dirty="0">
                <a:latin typeface="Comic Sans MS" pitchFamily="66" charset="0"/>
                <a:cs typeface="Times New Roman" pitchFamily="18" charset="0"/>
              </a:rPr>
              <a:t>была </a:t>
            </a:r>
            <a:r>
              <a:rPr lang="ru-RU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под запретом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церкви</a:t>
            </a: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, так как </a:t>
            </a:r>
            <a:r>
              <a:rPr lang="ru-RU" dirty="0">
                <a:latin typeface="Comic Sans MS" pitchFamily="66" charset="0"/>
                <a:cs typeface="Times New Roman" pitchFamily="18" charset="0"/>
              </a:rPr>
              <a:t>будучи учением о противоречиях, </a:t>
            </a: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могла </a:t>
            </a:r>
            <a:r>
              <a:rPr lang="ru-RU" dirty="0">
                <a:latin typeface="Comic Sans MS" pitchFamily="66" charset="0"/>
                <a:cs typeface="Times New Roman" pitchFamily="18" charset="0"/>
              </a:rPr>
              <a:t>легко </a:t>
            </a:r>
            <a:r>
              <a:rPr lang="ru-RU" u="sng" dirty="0">
                <a:latin typeface="Comic Sans MS" pitchFamily="66" charset="0"/>
                <a:cs typeface="Times New Roman" pitchFamily="18" charset="0"/>
              </a:rPr>
              <a:t>опровергнуть любой догмат католической церкви</a:t>
            </a:r>
            <a:r>
              <a:rPr lang="ru-RU" dirty="0">
                <a:latin typeface="Comic Sans MS" pitchFamily="66" charset="0"/>
                <a:cs typeface="Times New Roman" pitchFamily="18" charset="0"/>
              </a:rPr>
              <a:t>. </a:t>
            </a:r>
            <a:endParaRPr lang="ru-RU" dirty="0" smtClean="0">
              <a:latin typeface="Comic Sans MS" pitchFamily="66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Comic Sans MS" pitchFamily="66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Comic Sans MS" pitchFamily="66" charset="0"/>
                <a:cs typeface="Times New Roman" pitchFamily="18" charset="0"/>
              </a:rPr>
              <a:t>	</a:t>
            </a: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Её </a:t>
            </a:r>
            <a:r>
              <a:rPr lang="ru-RU" dirty="0">
                <a:latin typeface="Comic Sans MS" pitchFamily="66" charset="0"/>
                <a:cs typeface="Times New Roman" pitchFamily="18" charset="0"/>
              </a:rPr>
              <a:t>место заняла </a:t>
            </a:r>
            <a:r>
              <a:rPr lang="ru-RU" b="1" dirty="0">
                <a:latin typeface="Comic Sans MS" pitchFamily="66" charset="0"/>
                <a:cs typeface="Times New Roman" pitchFamily="18" charset="0"/>
              </a:rPr>
              <a:t>метафизика</a:t>
            </a:r>
            <a:r>
              <a:rPr lang="ru-RU" dirty="0">
                <a:latin typeface="Comic Sans MS" pitchFamily="66" charset="0"/>
                <a:cs typeface="Times New Roman" pitchFamily="18" charset="0"/>
              </a:rPr>
              <a:t> – раздел философии, основанный на идее о том, что развитие мира лишено внутренних противоречий и представляет собой линейный, закономерный процесс.</a:t>
            </a:r>
          </a:p>
        </p:txBody>
      </p:sp>
    </p:spTree>
    <p:extLst>
      <p:ext uri="{BB962C8B-B14F-4D97-AF65-F5344CB8AC3E}">
        <p14:creationId xmlns:p14="http://schemas.microsoft.com/office/powerpoint/2010/main" val="3102190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Comic Sans MS" pitchFamily="66" charset="0"/>
              </a:rPr>
              <a:t>Мартин Хайдеггер (1889-1976</a:t>
            </a:r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) –немецкий философ, представитель экзистенциализма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2400" b="1" dirty="0" smtClean="0">
                <a:latin typeface="Comic Sans MS" pitchFamily="66" charset="0"/>
              </a:rPr>
              <a:t>Бытие</a:t>
            </a:r>
            <a:r>
              <a:rPr lang="ru-RU" sz="2400" dirty="0" smtClean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itchFamily="66" charset="0"/>
              </a:rPr>
              <a:t>(существование человека/</a:t>
            </a:r>
            <a:r>
              <a:rPr lang="ru-RU" sz="2400" dirty="0" err="1" smtClean="0">
                <a:latin typeface="Comic Sans MS" pitchFamily="66" charset="0"/>
              </a:rPr>
              <a:t>соц.группы</a:t>
            </a:r>
            <a:r>
              <a:rPr lang="ru-RU" dirty="0" smtClean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           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VS</a:t>
            </a:r>
            <a:endParaRPr lang="ru-RU" sz="32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1527048" lvl="5" indent="0" algn="just">
              <a:buNone/>
            </a:pPr>
            <a:r>
              <a:rPr lang="ru-RU" sz="2600" b="1" dirty="0" smtClean="0">
                <a:latin typeface="Comic Sans MS" pitchFamily="66" charset="0"/>
                <a:cs typeface="Times New Roman" panose="02020603050405020304" pitchFamily="18" charset="0"/>
              </a:rPr>
              <a:t>Со-бытие</a:t>
            </a:r>
          </a:p>
          <a:p>
            <a:pPr marL="1527048" lvl="5" indent="0" algn="just">
              <a:buNone/>
            </a:pPr>
            <a:r>
              <a:rPr lang="ru-RU" sz="2600" b="1" dirty="0" smtClean="0">
                <a:latin typeface="Comic Sans MS" pitchFamily="66" charset="0"/>
                <a:cs typeface="Times New Roman" panose="02020603050405020304" pitchFamily="18" charset="0"/>
              </a:rPr>
              <a:t>(</a:t>
            </a:r>
            <a:r>
              <a:rPr lang="ru-RU" sz="2200" dirty="0" smtClean="0">
                <a:latin typeface="Comic Sans MS" pitchFamily="66" charset="0"/>
                <a:cs typeface="Times New Roman" panose="02020603050405020304" pitchFamily="18" charset="0"/>
              </a:rPr>
              <a:t>бытие совместно с другими,</a:t>
            </a:r>
          </a:p>
          <a:p>
            <a:pPr marL="1527048" lvl="5" indent="0" algn="just">
              <a:buNone/>
            </a:pPr>
            <a:r>
              <a:rPr lang="ru-RU" sz="2200" dirty="0" smtClean="0">
                <a:latin typeface="Comic Sans MS" pitchFamily="66" charset="0"/>
                <a:cs typeface="Times New Roman" panose="02020603050405020304" pitchFamily="18" charset="0"/>
              </a:rPr>
              <a:t>сосуществование</a:t>
            </a:r>
            <a:r>
              <a:rPr lang="ru-RU" sz="2200" b="1" dirty="0" smtClean="0">
                <a:latin typeface="Comic Sans MS" pitchFamily="66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Содержимое 3" descr="Хайдегге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2925" y="1943259"/>
            <a:ext cx="3167149" cy="4389120"/>
          </a:xfrm>
        </p:spPr>
      </p:pic>
    </p:spTree>
    <p:extLst>
      <p:ext uri="{BB962C8B-B14F-4D97-AF65-F5344CB8AC3E}">
        <p14:creationId xmlns:p14="http://schemas.microsoft.com/office/powerpoint/2010/main" val="28780443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II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этап</a:t>
            </a:r>
            <a:r>
              <a:rPr lang="en-US" sz="32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Диалектика Георга Гегеля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Гегел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38212" y="1916832"/>
            <a:ext cx="3345756" cy="432047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ru-RU" dirty="0" smtClean="0">
              <a:latin typeface="Comic Sans MS" pitchFamily="66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1.Определял диалектику не только как раздел философии, но и как самостоятельный </a:t>
            </a:r>
            <a:r>
              <a:rPr lang="ru-RU" b="1" dirty="0" smtClean="0">
                <a:latin typeface="Comic Sans MS" pitchFamily="66" charset="0"/>
                <a:cs typeface="Times New Roman" pitchFamily="18" charset="0"/>
              </a:rPr>
              <a:t>научный метод</a:t>
            </a: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endParaRPr lang="ru-RU" dirty="0" smtClean="0">
              <a:latin typeface="Comic Sans MS" pitchFamily="66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2. Сформулировал </a:t>
            </a:r>
            <a:r>
              <a:rPr lang="ru-RU" b="1" dirty="0" smtClean="0">
                <a:latin typeface="Comic Sans MS" pitchFamily="66" charset="0"/>
                <a:cs typeface="Times New Roman" pitchFamily="18" charset="0"/>
              </a:rPr>
              <a:t>три ее закона </a:t>
            </a: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и попытался с помощью Д. исследовать историю. </a:t>
            </a:r>
          </a:p>
          <a:p>
            <a:pPr marL="0" indent="0" algn="just">
              <a:buNone/>
            </a:pPr>
            <a:endParaRPr lang="ru-RU" dirty="0" smtClean="0">
              <a:latin typeface="Comic Sans MS" pitchFamily="66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 3. Зако</a:t>
            </a:r>
            <a:r>
              <a:rPr lang="ru-RU" b="1" i="1" dirty="0" smtClean="0">
                <a:latin typeface="Comic Sans MS" pitchFamily="66" charset="0"/>
                <a:cs typeface="Times New Roman" pitchFamily="18" charset="0"/>
              </a:rPr>
              <a:t>ны диалектики. </a:t>
            </a: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– это объективные, независящие от воли человека повторяющиеся связи между различными сущностями.</a:t>
            </a:r>
          </a:p>
          <a:p>
            <a:pPr marL="0" indent="0" algn="just">
              <a:buNone/>
            </a:pPr>
            <a:endParaRPr lang="ru-RU" dirty="0" smtClean="0">
              <a:latin typeface="Comic Sans MS" pitchFamily="66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4. Диалектика Гегеля носила </a:t>
            </a:r>
            <a:r>
              <a:rPr lang="ru-RU" b="1" dirty="0" smtClean="0">
                <a:latin typeface="Comic Sans MS" pitchFamily="66" charset="0"/>
                <a:cs typeface="Times New Roman" pitchFamily="18" charset="0"/>
              </a:rPr>
              <a:t>идеалистический</a:t>
            </a: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 характер.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4010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</a:t>
            </a:r>
            <a:r>
              <a:rPr lang="ru-RU" sz="3100" b="1" dirty="0" smtClean="0">
                <a:solidFill>
                  <a:srgbClr val="FF0000"/>
                </a:solidFill>
                <a:latin typeface="Comic Sans MS" pitchFamily="66" charset="0"/>
              </a:rPr>
              <a:t>Первый закон диалектики</a:t>
            </a:r>
            <a:r>
              <a:rPr lang="ru-RU" sz="3100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  <a:br>
              <a:rPr lang="ru-RU" sz="31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100" dirty="0" smtClean="0">
                <a:latin typeface="Comic Sans MS" pitchFamily="66" charset="0"/>
              </a:rPr>
              <a:t> </a:t>
            </a:r>
            <a:r>
              <a:rPr lang="ru-RU" sz="3100" dirty="0" smtClean="0">
                <a:solidFill>
                  <a:schemeClr val="tx1"/>
                </a:solidFill>
                <a:latin typeface="Comic Sans MS" pitchFamily="66" charset="0"/>
              </a:rPr>
              <a:t>закон единства и борьбы противоположностей</a:t>
            </a:r>
            <a:endParaRPr lang="ru-RU" sz="31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        Формулировка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  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Значение: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всё в мире состоит из противоположностей, которые, будучи едиными по своей природе, находятся друг с другом в отношениях противоречия, и даже борьбы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данный закон нужен прежде всего для того, чтобы объяснить противоречивую природу процесса развития окружающего мира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8537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         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Второй закон диалектики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  <a:b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 закон перехода количество в качество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Формулировка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          Значение: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необходимым условием количественных изменениях являются изменения в качестве объекта или явления</a:t>
            </a:r>
          </a:p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для развития любой системы крайне важно, чтобы количество ресурсов и усилий, вкладываемых в процесс развития, соответствовал качеству получаемых результатов. Если количество не соответствует качеству, то развитие системы способно войти в фазу кризиса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1958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	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sz="3100" b="1" dirty="0" smtClean="0">
                <a:solidFill>
                  <a:srgbClr val="FF0000"/>
                </a:solidFill>
                <a:latin typeface="Comic Sans MS" pitchFamily="66" charset="0"/>
              </a:rPr>
              <a:t>Третий закон диалектики</a:t>
            </a:r>
            <a:r>
              <a:rPr lang="ru-RU" sz="3100" b="1" dirty="0" smtClean="0">
                <a:solidFill>
                  <a:schemeClr val="tx1"/>
                </a:solidFill>
                <a:latin typeface="Comic Sans MS" pitchFamily="66" charset="0"/>
              </a:rPr>
              <a:t>:</a:t>
            </a:r>
            <a:br>
              <a:rPr lang="ru-RU" sz="31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Comic Sans MS" pitchFamily="66" charset="0"/>
              </a:rPr>
              <a:t>           закон отрицания </a:t>
            </a:r>
            <a:r>
              <a:rPr lang="ru-RU" sz="3100" dirty="0" err="1" smtClean="0">
                <a:solidFill>
                  <a:schemeClr val="tx1"/>
                </a:solidFill>
                <a:latin typeface="Comic Sans MS" pitchFamily="66" charset="0"/>
              </a:rPr>
              <a:t>отрицания</a:t>
            </a:r>
            <a:endParaRPr lang="ru-RU" sz="31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4040188" cy="597768"/>
          </a:xfrm>
        </p:spPr>
        <p:txBody>
          <a:bodyPr/>
          <a:lstStyle/>
          <a:p>
            <a:endParaRPr lang="ru-RU" sz="20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      Формулировка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916832"/>
            <a:ext cx="4041775" cy="597768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sz="5100" dirty="0" smtClean="0">
                <a:solidFill>
                  <a:schemeClr val="tx1"/>
                </a:solidFill>
                <a:latin typeface="Comic Sans MS" pitchFamily="66" charset="0"/>
              </a:rPr>
              <a:t>        </a:t>
            </a:r>
            <a:r>
              <a:rPr lang="ru-RU" sz="4400" dirty="0" smtClean="0">
                <a:solidFill>
                  <a:schemeClr val="tx1"/>
                </a:solidFill>
                <a:latin typeface="Comic Sans MS" pitchFamily="66" charset="0"/>
              </a:rPr>
              <a:t>Значение</a:t>
            </a:r>
            <a:endParaRPr lang="ru-RU" sz="4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новое всегда занимает место старого, со временем так же устаревая.</a:t>
            </a:r>
            <a:endParaRPr lang="ru-RU" dirty="0" smtClean="0">
              <a:solidFill>
                <a:schemeClr val="dk1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2400" dirty="0" smtClean="0">
                <a:latin typeface="Comic Sans MS" pitchFamily="66" charset="0"/>
              </a:rPr>
              <a:t>Гегель категорически возражал против любых революций, в этой связи он считал, что любые перемены в развитии любой системы должны происходить постепенно, то есть эволюционно.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6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III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 этап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Диалектика Маркса и Энгельса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Карл Маркс (1818-1883)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</a:rPr>
              <a:t>Фридрих Энгельс (1820-1895)</a:t>
            </a:r>
            <a:endParaRPr lang="ru-RU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карл маркс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99592" y="2564904"/>
            <a:ext cx="2664296" cy="3816424"/>
          </a:xfrm>
        </p:spPr>
      </p:pic>
      <p:pic>
        <p:nvPicPr>
          <p:cNvPr id="8" name="Содержимое 7" descr="энгельс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2564904"/>
            <a:ext cx="2876872" cy="3744416"/>
          </a:xfrm>
        </p:spPr>
      </p:pic>
    </p:spTree>
    <p:extLst>
      <p:ext uri="{BB962C8B-B14F-4D97-AF65-F5344CB8AC3E}">
        <p14:creationId xmlns:p14="http://schemas.microsoft.com/office/powerpoint/2010/main" val="19883863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4000" dirty="0" smtClean="0">
                <a:solidFill>
                  <a:schemeClr val="tx1"/>
                </a:solidFill>
                <a:latin typeface="Comic Sans MS" pitchFamily="66" charset="0"/>
              </a:rPr>
              <a:t>Диалектика Маркса и Энгельса</a:t>
            </a:r>
            <a:endParaRPr lang="ru-RU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1.Их диалектика носила 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материалистический характер</a:t>
            </a:r>
            <a:r>
              <a:rPr lang="ru-RU" sz="2000" b="1" dirty="0" smtClean="0">
                <a:latin typeface="Comic Sans MS" pitchFamily="66" charset="0"/>
              </a:rPr>
              <a:t>.</a:t>
            </a:r>
          </a:p>
          <a:p>
            <a:r>
              <a:rPr lang="ru-RU" sz="2000" dirty="0" smtClean="0">
                <a:latin typeface="Comic Sans MS" pitchFamily="66" charset="0"/>
              </a:rPr>
              <a:t>2. Как и Гегель, применяли диалектику к изучению истории; считали, что она материальна, а потому человек может не только познать её, но и влиять на неё. </a:t>
            </a:r>
          </a:p>
          <a:p>
            <a:r>
              <a:rPr lang="ru-RU" sz="2000" dirty="0" smtClean="0">
                <a:latin typeface="Comic Sans MS" pitchFamily="66" charset="0"/>
              </a:rPr>
              <a:t>3. Развитие есть процесс смены 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общественно-экономических формаций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dirty="0" smtClean="0">
                <a:latin typeface="Comic Sans MS" pitchFamily="66" charset="0"/>
              </a:rPr>
              <a:t>(</a:t>
            </a:r>
            <a:r>
              <a:rPr lang="ru-RU" sz="2000" dirty="0" err="1" smtClean="0">
                <a:latin typeface="Comic Sans MS" pitchFamily="66" charset="0"/>
              </a:rPr>
              <a:t>первобытно-общинная</a:t>
            </a:r>
            <a:r>
              <a:rPr lang="ru-RU" sz="2000" dirty="0" smtClean="0">
                <a:latin typeface="Comic Sans MS" pitchFamily="66" charset="0"/>
              </a:rPr>
              <a:t>, рабовладельческая, феодальная. Капиталистическая, социалистическая)</a:t>
            </a:r>
          </a:p>
          <a:p>
            <a:r>
              <a:rPr lang="ru-RU" sz="2000" dirty="0" smtClean="0">
                <a:latin typeface="Comic Sans MS" pitchFamily="66" charset="0"/>
              </a:rPr>
              <a:t>4. Смена общественно-экономических формаций происходит по причине изменения способа производства и распределения материальных благ.</a:t>
            </a:r>
          </a:p>
          <a:p>
            <a:r>
              <a:rPr lang="ru-RU" sz="2000" dirty="0" smtClean="0">
                <a:latin typeface="Comic Sans MS" pitchFamily="66" charset="0"/>
              </a:rPr>
              <a:t>5. Основными понятиями диалектики Маркса являются:</a:t>
            </a:r>
          </a:p>
          <a:p>
            <a:pPr marL="0" indent="0">
              <a:buNone/>
            </a:pPr>
            <a:r>
              <a:rPr lang="ru-RU" sz="2000" dirty="0" smtClean="0">
                <a:latin typeface="Comic Sans MS" pitchFamily="66" charset="0"/>
              </a:rPr>
              <a:t>	а. 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базис </a:t>
            </a:r>
            <a:r>
              <a:rPr lang="ru-RU" sz="2000" dirty="0" smtClean="0">
                <a:latin typeface="Comic Sans MS" pitchFamily="66" charset="0"/>
              </a:rPr>
              <a:t>- производственные отношения</a:t>
            </a:r>
          </a:p>
          <a:p>
            <a:pPr marL="0" indent="0">
              <a:buNone/>
            </a:pPr>
            <a:r>
              <a:rPr lang="ru-RU" sz="2000" dirty="0" smtClean="0">
                <a:latin typeface="Comic Sans MS" pitchFamily="66" charset="0"/>
              </a:rPr>
              <a:t>	б. 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надстройка</a:t>
            </a:r>
            <a:r>
              <a:rPr lang="ru-RU" sz="2000" dirty="0" smtClean="0">
                <a:latin typeface="Comic Sans MS" pitchFamily="66" charset="0"/>
              </a:rPr>
              <a:t> - система частной собственности. </a:t>
            </a:r>
            <a:endParaRPr lang="ru-RU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4034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effectLst/>
                <a:latin typeface="Comic Sans MS" pitchFamily="66" charset="0"/>
                <a:cs typeface="Times New Roman" panose="02020603050405020304" pitchFamily="18" charset="0"/>
              </a:rPr>
              <a:t>Принципы и категории  диалектики</a:t>
            </a:r>
            <a:endParaRPr lang="ru-RU" sz="4400" dirty="0">
              <a:solidFill>
                <a:schemeClr val="tx1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6679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Категории диалектики употребляются </a:t>
            </a:r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парно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Comic Sans MS" panose="030F0702030302020204" pitchFamily="66" charset="0"/>
                <a:cs typeface="Times New Roman" pitchFamily="18" charset="0"/>
              </a:rPr>
              <a:t>Категории </a:t>
            </a:r>
            <a:r>
              <a:rPr lang="ru-RU" dirty="0">
                <a:latin typeface="Comic Sans MS" panose="030F0702030302020204" pitchFamily="66" charset="0"/>
                <a:cs typeface="Times New Roman" pitchFamily="18" charset="0"/>
              </a:rPr>
              <a:t>диалектики могут вступать друг с другом в 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три типа отношений</a:t>
            </a:r>
            <a:r>
              <a:rPr lang="ru-RU" dirty="0" smtClean="0">
                <a:latin typeface="Comic Sans MS" panose="030F0702030302020204" pitchFamily="66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ru-RU" dirty="0">
              <a:latin typeface="Comic Sans MS" panose="030F0702030302020204" pitchFamily="66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Comic Sans MS" panose="030F0702030302020204" pitchFamily="66" charset="0"/>
                <a:cs typeface="Times New Roman" pitchFamily="18" charset="0"/>
              </a:rPr>
              <a:t>	1) 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гармония</a:t>
            </a: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ru-RU" dirty="0">
                <a:latin typeface="Comic Sans MS" panose="030F0702030302020204" pitchFamily="66" charset="0"/>
                <a:cs typeface="Times New Roman" pitchFamily="18" charset="0"/>
              </a:rPr>
              <a:t>– означает совпадение </a:t>
            </a:r>
            <a:r>
              <a:rPr lang="ru-RU" dirty="0" smtClean="0">
                <a:latin typeface="Comic Sans MS" panose="030F0702030302020204" pitchFamily="66" charset="0"/>
                <a:cs typeface="Times New Roman" pitchFamily="18" charset="0"/>
              </a:rPr>
              <a:t>категорий;</a:t>
            </a:r>
            <a:endParaRPr lang="ru-RU" dirty="0">
              <a:latin typeface="Comic Sans MS" panose="030F0702030302020204" pitchFamily="66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Comic Sans MS" panose="030F0702030302020204" pitchFamily="66" charset="0"/>
                <a:cs typeface="Times New Roman" pitchFamily="18" charset="0"/>
              </a:rPr>
              <a:t>	2) 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дисгармония</a:t>
            </a:r>
            <a:r>
              <a:rPr lang="ru-RU" dirty="0" smtClean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ru-RU" dirty="0">
                <a:latin typeface="Comic Sans MS" panose="030F0702030302020204" pitchFamily="66" charset="0"/>
                <a:cs typeface="Times New Roman" pitchFamily="18" charset="0"/>
              </a:rPr>
              <a:t>– говорит об частичном несоответствии категорий друг другу;</a:t>
            </a:r>
          </a:p>
          <a:p>
            <a:pPr marL="0" indent="0">
              <a:buNone/>
            </a:pPr>
            <a:r>
              <a:rPr lang="ru-RU" dirty="0" smtClean="0">
                <a:latin typeface="Comic Sans MS" panose="030F0702030302020204" pitchFamily="66" charset="0"/>
                <a:cs typeface="Times New Roman" pitchFamily="18" charset="0"/>
              </a:rPr>
              <a:t>	3) 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конфликт</a:t>
            </a: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ru-RU" dirty="0">
                <a:latin typeface="Comic Sans MS" panose="030F0702030302020204" pitchFamily="66" charset="0"/>
                <a:cs typeface="Times New Roman" pitchFamily="18" charset="0"/>
              </a:rPr>
              <a:t>– полное несовпадение категорий.</a:t>
            </a:r>
          </a:p>
          <a:p>
            <a:pPr marL="0" indent="0">
              <a:buNone/>
            </a:pP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061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310802"/>
              </p:ext>
            </p:extLst>
          </p:nvPr>
        </p:nvGraphicFramePr>
        <p:xfrm>
          <a:off x="457200" y="764703"/>
          <a:ext cx="8229600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8870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Название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категории</a:t>
                      </a:r>
                      <a:endParaRPr lang="ru-RU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Определение значения</a:t>
                      </a:r>
                      <a:endParaRPr lang="ru-RU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9593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effectLst/>
                          <a:latin typeface="Comic Sans MS" panose="030F0702030302020204" pitchFamily="66" charset="0"/>
                          <a:cs typeface="Times New Roman" pitchFamily="18" charset="0"/>
                        </a:rPr>
                        <a:t>Форма</a:t>
                      </a:r>
                      <a:endParaRPr lang="ru-RU" b="1" dirty="0" smtClean="0">
                        <a:latin typeface="Comic Sans MS" panose="030F0702030302020204" pitchFamily="66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effectLst/>
                          <a:latin typeface="Comic Sans MS" panose="030F0702030302020204" pitchFamily="66" charset="0"/>
                          <a:cs typeface="Times New Roman" pitchFamily="18" charset="0"/>
                        </a:rPr>
                        <a:t>совокупность внешних признаков объекта и явления.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9593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effectLst/>
                          <a:latin typeface="Comic Sans MS" panose="030F0702030302020204" pitchFamily="66" charset="0"/>
                          <a:cs typeface="Times New Roman" pitchFamily="18" charset="0"/>
                        </a:rPr>
                        <a:t>Содержание </a:t>
                      </a:r>
                      <a:endParaRPr lang="ru-RU" b="1" dirty="0" smtClean="0">
                        <a:latin typeface="Comic Sans MS" panose="030F0702030302020204" pitchFamily="66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effectLst/>
                          <a:latin typeface="Comic Sans MS" panose="030F0702030302020204" pitchFamily="66" charset="0"/>
                          <a:cs typeface="Times New Roman" pitchFamily="18" charset="0"/>
                        </a:rPr>
                        <a:t>совокупность внутренних свойств объекта или явления.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1247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effectLst/>
                          <a:latin typeface="Comic Sans MS" panose="030F0702030302020204" pitchFamily="66" charset="0"/>
                          <a:cs typeface="Times New Roman" pitchFamily="18" charset="0"/>
                        </a:rPr>
                        <a:t>Возможность</a:t>
                      </a:r>
                      <a:endParaRPr lang="ru-RU" b="1" dirty="0" smtClean="0">
                        <a:latin typeface="Comic Sans MS" panose="030F0702030302020204" pitchFamily="66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effectLst/>
                          <a:latin typeface="Comic Sans MS" panose="030F0702030302020204" pitchFamily="66" charset="0"/>
                          <a:cs typeface="Times New Roman" pitchFamily="18" charset="0"/>
                        </a:rPr>
                        <a:t>категория, обозначающая событие, которое может произойти с известной степенью вероятности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9593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effectLst/>
                          <a:latin typeface="Comic Sans MS" panose="030F0702030302020204" pitchFamily="66" charset="0"/>
                          <a:cs typeface="Times New Roman" pitchFamily="18" charset="0"/>
                        </a:rPr>
                        <a:t>Действительность</a:t>
                      </a:r>
                      <a:endParaRPr lang="ru-RU" b="1" dirty="0" smtClean="0">
                        <a:latin typeface="Comic Sans MS" panose="030F0702030302020204" pitchFamily="66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effectLst/>
                          <a:latin typeface="Comic Sans MS" panose="030F0702030302020204" pitchFamily="66" charset="0"/>
                          <a:cs typeface="Times New Roman" pitchFamily="18" charset="0"/>
                        </a:rPr>
                        <a:t>категория, обозначающая реальное положение объекта или явления</a:t>
                      </a:r>
                      <a:endParaRPr lang="ru-RU" dirty="0" smtClean="0">
                        <a:latin typeface="Comic Sans MS" panose="030F0702030302020204" pitchFamily="66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1534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Times New Roman" pitchFamily="18" charset="0"/>
                        </a:rPr>
                        <a:t>Необходимость</a:t>
                      </a:r>
                      <a:endParaRPr lang="ru-RU" dirty="0" smtClean="0">
                        <a:latin typeface="Comic Sans MS" panose="030F0702030302020204" pitchFamily="66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Times New Roman" pitchFamily="18" charset="0"/>
                        </a:rPr>
                        <a:t>категория, обозначающая событие или явление, обусловленные определёнными закономерностями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9202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818597"/>
              </p:ext>
            </p:extLst>
          </p:nvPr>
        </p:nvGraphicFramePr>
        <p:xfrm>
          <a:off x="457200" y="476673"/>
          <a:ext cx="8229600" cy="701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4563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Название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категории</a:t>
                      </a:r>
                      <a:endParaRPr lang="ru-RU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Определение значения</a:t>
                      </a:r>
                      <a:endParaRPr lang="ru-RU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omic Sans MS" panose="030F0702030302020204" pitchFamily="66" charset="0"/>
                          <a:cs typeface="Times New Roman" pitchFamily="18" charset="0"/>
                        </a:rPr>
                        <a:t>Случайность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omic Sans MS" panose="030F0702030302020204" pitchFamily="66" charset="0"/>
                          <a:cs typeface="Times New Roman" pitchFamily="18" charset="0"/>
                        </a:rPr>
                        <a:t>категория, которая обозначает событие, происходящее вопреки нормам, законам и даже логике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16993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omic Sans MS" panose="030F0702030302020204" pitchFamily="66" charset="0"/>
                          <a:cs typeface="Times New Roman" pitchFamily="18" charset="0"/>
                        </a:rPr>
                        <a:t>Количество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omic Sans MS" panose="030F0702030302020204" pitchFamily="66" charset="0"/>
                          <a:cs typeface="Times New Roman" pitchFamily="18" charset="0"/>
                        </a:rPr>
                        <a:t>категория, выражающая внешнее, формальное взаимоотношение предметов или их частей, а также свойств, связей: их величину, число, степень проявления того или иного свойства.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omic Sans MS" panose="030F0702030302020204" pitchFamily="66" charset="0"/>
                          <a:cs typeface="Times New Roman" pitchFamily="18" charset="0"/>
                        </a:rPr>
                        <a:t>Качество 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omic Sans MS" panose="030F0702030302020204" pitchFamily="66" charset="0"/>
                          <a:cs typeface="Times New Roman" pitchFamily="18" charset="0"/>
                        </a:rPr>
                        <a:t>совокупность свойств предмета и объекта, выражающая степень его полезности или пригодности к чему-либо</a:t>
                      </a:r>
                      <a:endParaRPr lang="ru-RU" sz="1600" dirty="0"/>
                    </a:p>
                  </a:txBody>
                  <a:tcPr/>
                </a:tc>
              </a:tr>
              <a:tr h="777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effectLst/>
                          <a:latin typeface="Comic Sans MS" panose="030F0702030302020204" pitchFamily="66" charset="0"/>
                          <a:cs typeface="Times New Roman" pitchFamily="18" charset="0"/>
                        </a:rPr>
                        <a:t>Явление</a:t>
                      </a:r>
                      <a:endParaRPr lang="ru-RU" sz="1600" b="1" dirty="0" smtClean="0">
                        <a:latin typeface="Comic Sans MS" panose="030F0702030302020204" pitchFamily="66" charset="0"/>
                        <a:cs typeface="Times New Roman" pitchFamily="18" charset="0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effectLst/>
                          <a:latin typeface="Comic Sans MS" panose="030F0702030302020204" pitchFamily="66" charset="0"/>
                          <a:cs typeface="Times New Roman" pitchFamily="18" charset="0"/>
                        </a:rPr>
                        <a:t>понятие, обозначающее чувственно воспринимаемое событие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777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omic Sans MS" panose="030F0702030302020204" pitchFamily="66" charset="0"/>
                          <a:cs typeface="Times New Roman" pitchFamily="18" charset="0"/>
                        </a:rPr>
                        <a:t>Сущность</a:t>
                      </a:r>
                    </a:p>
                    <a:p>
                      <a:endParaRPr lang="ru-RU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omic Sans MS" panose="030F0702030302020204" pitchFamily="66" charset="0"/>
                          <a:cs typeface="Times New Roman" pitchFamily="18" charset="0"/>
                        </a:rPr>
                        <a:t>понятие, раскрывающее внутреннюю структуру явления</a:t>
                      </a:r>
                    </a:p>
                    <a:p>
                      <a:endParaRPr lang="ru-RU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omic Sans MS" panose="030F0702030302020204" pitchFamily="66" charset="0"/>
                          <a:cs typeface="Times New Roman" pitchFamily="18" charset="0"/>
                        </a:rPr>
                        <a:t>Мера </a:t>
                      </a:r>
                    </a:p>
                    <a:p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omic Sans MS" panose="030F0702030302020204" pitchFamily="66" charset="0"/>
                          <a:cs typeface="Times New Roman" pitchFamily="18" charset="0"/>
                        </a:rPr>
                        <a:t>категория, выражающая единство качественных и количественных характеристик предмета</a:t>
                      </a:r>
                    </a:p>
                    <a:p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897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400" b="1" dirty="0" smtClean="0">
                <a:solidFill>
                  <a:schemeClr val="tx1"/>
                </a:solidFill>
                <a:latin typeface="Comic Sans MS" pitchFamily="66" charset="0"/>
              </a:rPr>
              <a:t>2. Разделение бытия и мышления</a:t>
            </a:r>
            <a:endParaRPr lang="ru-RU" sz="4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 smtClean="0">
                <a:solidFill>
                  <a:srgbClr val="FF0000"/>
                </a:solidFill>
                <a:latin typeface="Comic Sans MS" pitchFamily="66" charset="0"/>
              </a:rPr>
              <a:t>Основной вопрос </a:t>
            </a:r>
            <a:r>
              <a:rPr lang="ru-RU" sz="3200" i="1" dirty="0" smtClean="0">
                <a:solidFill>
                  <a:srgbClr val="FF0000"/>
                </a:solidFill>
                <a:latin typeface="Comic Sans MS" pitchFamily="66" charset="0"/>
              </a:rPr>
              <a:t>философии</a:t>
            </a:r>
            <a:r>
              <a:rPr lang="ru-RU" sz="3200" i="1" dirty="0" smtClean="0">
                <a:latin typeface="Comic Sans MS" pitchFamily="66" charset="0"/>
              </a:rPr>
              <a:t>:</a:t>
            </a:r>
          </a:p>
          <a:p>
            <a:pPr marL="0" indent="0">
              <a:buNone/>
            </a:pPr>
            <a:r>
              <a:rPr lang="ru-RU" sz="3200" i="1" dirty="0" smtClean="0">
                <a:latin typeface="Comic Sans MS" pitchFamily="66" charset="0"/>
              </a:rPr>
              <a:t>что первично -  бытие, или сознание?</a:t>
            </a:r>
          </a:p>
          <a:p>
            <a:pPr marL="0" indent="0">
              <a:buNone/>
            </a:pPr>
            <a:r>
              <a:rPr lang="ru-RU" b="1" dirty="0" smtClean="0">
                <a:latin typeface="Comic Sans MS" pitchFamily="66" charset="0"/>
              </a:rPr>
              <a:t>Ответ с позиции материализма: </a:t>
            </a:r>
            <a:r>
              <a:rPr lang="ru-RU" dirty="0" smtClean="0">
                <a:latin typeface="Comic Sans MS" pitchFamily="66" charset="0"/>
              </a:rPr>
              <a:t>бытие определяет сознание (К. Маркс, Ф. Энгельс</a:t>
            </a:r>
            <a:r>
              <a:rPr lang="ru-RU" dirty="0" smtClean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ru-RU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Comic Sans MS" pitchFamily="66" charset="0"/>
              </a:rPr>
              <a:t>Ответ с позиции идеализма: </a:t>
            </a:r>
            <a:r>
              <a:rPr lang="ru-RU" dirty="0" smtClean="0">
                <a:latin typeface="Comic Sans MS" pitchFamily="66" charset="0"/>
              </a:rPr>
              <a:t>сознание определяет бытие (</a:t>
            </a:r>
            <a:r>
              <a:rPr lang="ru-RU" dirty="0" err="1" smtClean="0">
                <a:latin typeface="Comic Sans MS" pitchFamily="66" charset="0"/>
              </a:rPr>
              <a:t>Платон,Пифагор</a:t>
            </a:r>
            <a:r>
              <a:rPr lang="ru-RU" dirty="0" smtClean="0">
                <a:latin typeface="Comic Sans MS" pitchFamily="66" charset="0"/>
              </a:rPr>
              <a:t>).</a:t>
            </a:r>
            <a:endParaRPr lang="ru-RU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4926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Принципы </a:t>
            </a:r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диалектического </a:t>
            </a:r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мышления: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04864"/>
            <a:ext cx="8424936" cy="295232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Comic Sans MS" pitchFamily="66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Принцип развития</a:t>
            </a:r>
            <a:r>
              <a:rPr lang="ru-RU" sz="2800" b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>– принцип, в соответствии с которым процесс развития необходимо понимать как сочетающий внутренне противоречивый, сочетающий в себе прогресс и регресс, порядок и хаос</a:t>
            </a:r>
          </a:p>
          <a:p>
            <a:pPr marL="0" indent="0">
              <a:buNone/>
            </a:pPr>
            <a:endParaRPr lang="ru-RU" sz="2800" dirty="0" smtClean="0">
              <a:latin typeface="Comic Sans MS" pitchFamily="66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>	2</a:t>
            </a:r>
            <a:r>
              <a:rPr lang="ru-RU" sz="2800" dirty="0">
                <a:latin typeface="Comic Sans MS" pitchFamily="66" charset="0"/>
                <a:cs typeface="Times New Roman" pitchFamily="18" charset="0"/>
              </a:rPr>
              <a:t>. </a:t>
            </a:r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Принцип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причинности  </a:t>
            </a:r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>– принцип, согласно которому</a:t>
            </a:r>
          </a:p>
          <a:p>
            <a:pPr marL="0" indent="0">
              <a:buNone/>
            </a:pPr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>все процессы и явления окружающего мира находятся в причинно-следственной взаимосвязи друг с другом.</a:t>
            </a:r>
          </a:p>
          <a:p>
            <a:pPr marL="0" indent="0">
              <a:buNone/>
            </a:pPr>
            <a:endParaRPr lang="ru-RU" sz="2800" dirty="0" smtClean="0">
              <a:latin typeface="Comic Sans MS" pitchFamily="66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>	3</a:t>
            </a:r>
            <a:r>
              <a:rPr lang="ru-RU" sz="2800" b="1" dirty="0">
                <a:latin typeface="Comic Sans MS" pitchFamily="66" charset="0"/>
                <a:cs typeface="Times New Roman" pitchFamily="18" charset="0"/>
              </a:rPr>
              <a:t>. </a:t>
            </a:r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Принцип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системности  </a:t>
            </a:r>
            <a:r>
              <a:rPr lang="ru-RU" sz="2800" b="1" dirty="0" smtClean="0">
                <a:latin typeface="Comic Sans MS" pitchFamily="66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>принцип, при котором все объекты и явления окружающего мира исследуются как элементы одной системы, развивающейся в соответствии с определенными законами и принципами.</a:t>
            </a:r>
            <a:endParaRPr lang="ru-RU" sz="2800" dirty="0"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4878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Выводы по теме:</a:t>
            </a:r>
            <a:endParaRPr lang="ru-RU" sz="40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84576"/>
          </a:xfrm>
        </p:spPr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ru-RU" dirty="0" smtClean="0">
                <a:latin typeface="Comic Sans MS" pitchFamily="66" charset="0"/>
              </a:rPr>
              <a:t>1. Диалектика прошла три этапа развития;</a:t>
            </a:r>
            <a:endParaRPr lang="ru-RU" dirty="0" smtClean="0"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ru-RU" dirty="0" smtClean="0">
                <a:latin typeface="Comic Sans MS" pitchFamily="66" charset="0"/>
              </a:rPr>
              <a:t>2. всего </a:t>
            </a:r>
            <a:r>
              <a:rPr lang="ru-RU" dirty="0">
                <a:latin typeface="Comic Sans MS" pitchFamily="66" charset="0"/>
              </a:rPr>
              <a:t>существует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три закона диалектики</a:t>
            </a:r>
            <a:r>
              <a:rPr lang="ru-RU" dirty="0" smtClean="0">
                <a:latin typeface="Comic Sans MS" pitchFamily="66" charset="0"/>
              </a:rPr>
              <a:t>;</a:t>
            </a:r>
            <a:endParaRPr lang="ru-RU" dirty="0"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ru-RU" dirty="0" smtClean="0">
                <a:latin typeface="Comic Sans MS" pitchFamily="66" charset="0"/>
              </a:rPr>
              <a:t>3. </a:t>
            </a:r>
            <a:r>
              <a:rPr lang="ru-RU" dirty="0" smtClean="0">
                <a:latin typeface="Comic Sans MS" pitchFamily="66" charset="0"/>
              </a:rPr>
              <a:t>Диалектика включает в себя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три основных принципа;</a:t>
            </a:r>
          </a:p>
          <a:p>
            <a:pPr marL="0" lvl="0" indent="0">
              <a:buNone/>
            </a:pPr>
            <a:r>
              <a:rPr lang="ru-RU" dirty="0" smtClean="0">
                <a:latin typeface="Comic Sans MS" pitchFamily="66" charset="0"/>
              </a:rPr>
              <a:t>4. Создателем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трех законов </a:t>
            </a:r>
            <a:r>
              <a:rPr lang="ru-RU" dirty="0" smtClean="0">
                <a:latin typeface="Comic Sans MS" pitchFamily="66" charset="0"/>
              </a:rPr>
              <a:t>диалектики является Гегель</a:t>
            </a:r>
            <a:endParaRPr lang="ru-RU" dirty="0"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ru-RU" dirty="0" smtClean="0">
                <a:latin typeface="Comic Sans MS" pitchFamily="66" charset="0"/>
              </a:rPr>
              <a:t>4. </a:t>
            </a:r>
            <a:r>
              <a:rPr lang="ru-RU" dirty="0" smtClean="0">
                <a:latin typeface="Comic Sans MS" pitchFamily="66" charset="0"/>
              </a:rPr>
              <a:t>Выделяют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11 основных </a:t>
            </a:r>
            <a:r>
              <a:rPr lang="ru-RU" dirty="0" smtClean="0">
                <a:latin typeface="Comic Sans MS" pitchFamily="66" charset="0"/>
              </a:rPr>
              <a:t>категорий диалектики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;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ru-RU" dirty="0" smtClean="0">
                <a:latin typeface="Comic Sans MS" pitchFamily="66" charset="0"/>
              </a:rPr>
              <a:t>5. </a:t>
            </a:r>
            <a:r>
              <a:rPr lang="ru-RU" dirty="0" smtClean="0">
                <a:latin typeface="Comic Sans MS" pitchFamily="66" charset="0"/>
              </a:rPr>
              <a:t>Существует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идеалистическая </a:t>
            </a:r>
            <a:r>
              <a:rPr lang="ru-RU" dirty="0" smtClean="0">
                <a:latin typeface="Comic Sans MS" pitchFamily="66" charset="0"/>
              </a:rPr>
              <a:t>и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материалистическая </a:t>
            </a:r>
            <a:r>
              <a:rPr lang="ru-RU" dirty="0" smtClean="0">
                <a:latin typeface="Comic Sans MS" pitchFamily="66" charset="0"/>
              </a:rPr>
              <a:t>диалектики.</a:t>
            </a:r>
          </a:p>
          <a:p>
            <a:pPr marL="0" lvl="0" indent="0">
              <a:buNone/>
            </a:pPr>
            <a:r>
              <a:rPr lang="ru-RU" dirty="0" smtClean="0">
                <a:latin typeface="Comic Sans MS" pitchFamily="66" charset="0"/>
              </a:rPr>
              <a:t>6. Диалектика сформировалась под влиянием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логики</a:t>
            </a:r>
            <a:r>
              <a:rPr lang="ru-RU" dirty="0" smtClean="0">
                <a:latin typeface="Comic Sans MS" pitchFamily="66" charset="0"/>
              </a:rPr>
              <a:t> и </a:t>
            </a: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майевтики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endParaRPr lang="ru-RU" b="1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263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0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Подходы к проблеме бытия в западной и восточной философии</a:t>
            </a:r>
            <a:endParaRPr lang="ru-RU" sz="4000" b="1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Восточная философия</a:t>
            </a:r>
            <a:r>
              <a:rPr lang="ru-RU" sz="2400" dirty="0" smtClean="0">
                <a:latin typeface="Comic Sans MS" panose="030F0702030302020204" pitchFamily="66" charset="0"/>
              </a:rPr>
              <a:t>: 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1) </a:t>
            </a:r>
            <a:r>
              <a:rPr lang="ru-RU" sz="2400" dirty="0" err="1" smtClean="0">
                <a:latin typeface="Comic Sans MS" panose="030F0702030302020204" pitchFamily="66" charset="0"/>
              </a:rPr>
              <a:t>мифологичность</a:t>
            </a:r>
            <a:r>
              <a:rPr lang="ru-RU" sz="2400" dirty="0" smtClean="0">
                <a:latin typeface="Comic Sans MS" panose="030F0702030302020204" pitchFamily="66" charset="0"/>
              </a:rPr>
              <a:t> сознания;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2)подход </a:t>
            </a:r>
            <a:r>
              <a:rPr lang="ru-RU" sz="2400" dirty="0" smtClean="0">
                <a:latin typeface="Comic Sans MS" panose="030F0702030302020204" pitchFamily="66" charset="0"/>
              </a:rPr>
              <a:t>к проблеме бытия с позиции </a:t>
            </a:r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фатализма:</a:t>
            </a:r>
            <a:r>
              <a:rPr lang="ru-RU" sz="2400" dirty="0" smtClean="0">
                <a:latin typeface="Comic Sans MS" panose="030F0702030302020204" pitchFamily="66" charset="0"/>
              </a:rPr>
              <a:t> развитие бытия мира, природы и человека заранее предопределено;</a:t>
            </a:r>
          </a:p>
          <a:p>
            <a:pPr marL="0" indent="0">
              <a:buNone/>
            </a:pPr>
            <a:r>
              <a:rPr lang="ru-RU" sz="2400" i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Западная философия</a:t>
            </a:r>
            <a:r>
              <a:rPr lang="ru-RU" sz="2400" dirty="0" smtClean="0">
                <a:latin typeface="Comic Sans MS" panose="030F0702030302020204" pitchFamily="66" charset="0"/>
              </a:rPr>
              <a:t>: 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1) рациональность сознания;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2) исследование бытия с позиции </a:t>
            </a:r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волюнтаризма</a:t>
            </a:r>
            <a:r>
              <a:rPr lang="ru-RU" sz="2400" dirty="0" smtClean="0">
                <a:latin typeface="Comic Sans MS" panose="030F0702030302020204" pitchFamily="66" charset="0"/>
              </a:rPr>
              <a:t>: характер бытия мира, природы и особенно человека заранее не предопределен и может изменяться.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Основной вопрос онтологии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800" dirty="0" smtClean="0">
                <a:latin typeface="Comic Sans MS" pitchFamily="66" charset="0"/>
              </a:rPr>
              <a:t>Вопрос о соотношении </a:t>
            </a:r>
            <a:r>
              <a:rPr lang="ru-RU" sz="2800" b="1" dirty="0" smtClean="0">
                <a:latin typeface="Comic Sans MS" pitchFamily="66" charset="0"/>
              </a:rPr>
              <a:t>бытия и не-бытия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1"/>
                </a:solidFill>
                <a:latin typeface="Comic Sans MS" pitchFamily="66" charset="0"/>
              </a:rPr>
              <a:t>Предметная область философии и онтологии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800" dirty="0" smtClean="0">
                <a:latin typeface="Comic Sans MS" pitchFamily="66" charset="0"/>
              </a:rPr>
              <a:t>Основное понятие философии – </a:t>
            </a:r>
            <a:r>
              <a:rPr lang="ru-RU" sz="2800" b="1" i="1" dirty="0" smtClean="0">
                <a:latin typeface="Comic Sans MS" pitchFamily="66" charset="0"/>
              </a:rPr>
              <a:t>бытие</a:t>
            </a:r>
          </a:p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800" dirty="0" smtClean="0">
                <a:latin typeface="Comic Sans MS" pitchFamily="66" charset="0"/>
              </a:rPr>
              <a:t>Основное понятие онтологии – </a:t>
            </a:r>
            <a:r>
              <a:rPr lang="ru-RU" sz="2800" b="1" i="1" dirty="0" smtClean="0">
                <a:latin typeface="Comic Sans MS" pitchFamily="66" charset="0"/>
              </a:rPr>
              <a:t>бытие (суть, смысл бытия)</a:t>
            </a:r>
          </a:p>
          <a:p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8700" cy="2160240"/>
          </a:xfrm>
        </p:spPr>
        <p:txBody>
          <a:bodyPr>
            <a:noAutofit/>
          </a:bodyPr>
          <a:lstStyle/>
          <a:p>
            <a:pPr algn="just"/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 smtClean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Онтология </a:t>
            </a:r>
            <a:r>
              <a:rPr lang="ru-RU" sz="200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– </a:t>
            </a: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раздел философии, изучающий фундаментальные принципы устройства бытия, его начала, сущностные формы и свойства. </a:t>
            </a:r>
            <a:r>
              <a:rPr lang="ru-RU" sz="2800" u="sng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/>
            </a:r>
            <a:br>
              <a:rPr lang="ru-RU" sz="2800" u="sng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</a:br>
            <a:r>
              <a:rPr lang="ru-RU" sz="2000" u="sng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/>
            </a:r>
            <a:br>
              <a:rPr lang="ru-RU" sz="2000" u="sng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Термин </a:t>
            </a:r>
            <a:r>
              <a:rPr lang="ru-RU" sz="2000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«онтология» впервые был употреблён </a:t>
            </a:r>
            <a:r>
              <a:rPr lang="ru-RU" sz="2000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Рудольфом </a:t>
            </a:r>
            <a:r>
              <a:rPr lang="ru-RU" sz="2000" b="1" dirty="0" err="1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Гоклениусом</a:t>
            </a:r>
            <a:r>
              <a:rPr lang="ru-RU" sz="2000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в книге «Философский лексикон» (1613г</a:t>
            </a: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.) и</a:t>
            </a:r>
            <a:br>
              <a:rPr lang="ru-RU" sz="2000" dirty="0" smtClean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закреплён </a:t>
            </a:r>
            <a:r>
              <a:rPr lang="ru-RU" sz="2000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в философии </a:t>
            </a:r>
            <a:r>
              <a:rPr lang="ru-RU" sz="2000" b="1" dirty="0" err="1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Христианом</a:t>
            </a:r>
            <a:r>
              <a:rPr lang="ru-RU" sz="2000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 Вольфом</a:t>
            </a:r>
            <a:r>
              <a:rPr lang="ru-RU" sz="2000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. </a:t>
            </a:r>
            <a:endParaRPr lang="ru-RU" sz="2000" u="sng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61998" y="5969150"/>
            <a:ext cx="4040188" cy="782339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Христиан Вольф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(1679-1754)</a:t>
            </a:r>
            <a:endParaRPr lang="ru-RU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06814" y="5930900"/>
            <a:ext cx="4041775" cy="782339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Рудольф </a:t>
            </a:r>
            <a:r>
              <a:rPr lang="ru-RU" sz="2000" dirty="0" err="1" smtClean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Гоклениус</a:t>
            </a: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(1547-1628)</a:t>
            </a:r>
            <a:endParaRPr lang="ru-RU" sz="2000" dirty="0">
              <a:solidFill>
                <a:schemeClr val="tx1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457200" y="6237312"/>
            <a:ext cx="154360" cy="1230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55" y="2514600"/>
            <a:ext cx="2700681" cy="341630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343" y="2509416"/>
            <a:ext cx="3127499" cy="342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174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987</TotalTime>
  <Words>1815</Words>
  <Application>Microsoft Office PowerPoint</Application>
  <PresentationFormat>Экран (4:3)</PresentationFormat>
  <Paragraphs>284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Поток</vt:lpstr>
      <vt:lpstr>Онтология и диалектика Часть Первая</vt:lpstr>
      <vt:lpstr>         Значение понятия</vt:lpstr>
      <vt:lpstr> 1. Различение онтологического и онтического</vt:lpstr>
      <vt:lpstr>Мартин Хайдеггер (1889-1976) –немецкий философ, представитель экзистенциализма</vt:lpstr>
      <vt:lpstr> 2. Разделение бытия и мышления</vt:lpstr>
      <vt:lpstr> Подходы к проблеме бытия в западной и восточной философии</vt:lpstr>
      <vt:lpstr>Основной вопрос онтологии</vt:lpstr>
      <vt:lpstr>Предметная область философии и онтологии</vt:lpstr>
      <vt:lpstr>     Онтология – раздел философии, изучающий фундаментальные принципы устройства бытия, его начала, сущностные формы и свойства.   Термин «онтология» впервые был употреблён Рудольфом Гоклениусом в книге «Философский лексикон» (1613г.) и закреплён в философии Христианом Вольфом. </vt:lpstr>
      <vt:lpstr>Объект изучения онтологии: бытие и небытие   Бытие – универсальная философская категория, обозначающая различные аспекты существования человека и природы, развития общества и государства. (Автор понятия- Парменид)</vt:lpstr>
      <vt:lpstr>   Основные свойства бытия:</vt:lpstr>
      <vt:lpstr>Общая черта всех форм бытия – состояние постоянного развития. </vt:lpstr>
      <vt:lpstr>Два подхода к философскому пониманию бытия: </vt:lpstr>
      <vt:lpstr>Онтологическая проблематика в античной философии идеалистов-1</vt:lpstr>
      <vt:lpstr>Онтологическая проблематика в античной философии идеалистов-2</vt:lpstr>
      <vt:lpstr>Онтологическая проблематика в античной философии материалистов</vt:lpstr>
      <vt:lpstr>Онтологическая проблематика в античной философии материалистов-2</vt:lpstr>
      <vt:lpstr>     И материалисты, и идеалисты          в рамках античной онтологии</vt:lpstr>
      <vt:lpstr>       Отличительные черты средневековой  онтологии:</vt:lpstr>
      <vt:lpstr>  Аврелий Августин  (354-430)гг., создатель патристики, создатель  одного доказательства бытия Бога</vt:lpstr>
      <vt:lpstr>Фома Аквинский (1225-1274 гг.), создатель схоластики, автор  5-ти  доказательств бытия Бога</vt:lpstr>
      <vt:lpstr> Историческая эволюция онтологии</vt:lpstr>
      <vt:lpstr> Иммануил Кант (1724-1804гг.) – немецкий философ-идеалист</vt:lpstr>
      <vt:lpstr>        Онтология Канта:</vt:lpstr>
      <vt:lpstr> Георг Гегель (1770-1831гг.) – немецкий философ-идеалист</vt:lpstr>
      <vt:lpstr>       Онтология Гегеля:</vt:lpstr>
      <vt:lpstr>Карл Маркс (1818-1883) – немецкий экономист и философ-материалист</vt:lpstr>
      <vt:lpstr>Основные формы бытия: </vt:lpstr>
      <vt:lpstr> Информационное бытие:</vt:lpstr>
      <vt:lpstr> Цифровое (информационное неравенство) – это…</vt:lpstr>
      <vt:lpstr>Выводы по теме:</vt:lpstr>
      <vt:lpstr>Онтология и диалектика Часть Вторая</vt:lpstr>
      <vt:lpstr> Определение  понятия:</vt:lpstr>
      <vt:lpstr>Основной вопрос диалектики:</vt:lpstr>
      <vt:lpstr> Новое понимание развития </vt:lpstr>
      <vt:lpstr>Основные этапы развития диалектики</vt:lpstr>
      <vt:lpstr>                  I этап. Период античности  («стихийная диалектика древних» - понятие англ. философа Бертрана Рассела) </vt:lpstr>
      <vt:lpstr>         Диалектика Гераклита</vt:lpstr>
      <vt:lpstr>                                Период Средневековья </vt:lpstr>
      <vt:lpstr>      II этап. Диалектика Георга Гегеля</vt:lpstr>
      <vt:lpstr>           Первый закон диалектики:  закон единства и борьбы противоположностей</vt:lpstr>
      <vt:lpstr>          Второй закон диалектики:  закон перехода количество в качество</vt:lpstr>
      <vt:lpstr>    Третий закон диалектики:            закон отрицания отрицания</vt:lpstr>
      <vt:lpstr>  III этап. Диалектика Маркса и Энгельса</vt:lpstr>
      <vt:lpstr> Диалектика Маркса и Энгельса</vt:lpstr>
      <vt:lpstr>Принципы и категории  диалектики</vt:lpstr>
      <vt:lpstr>Категории диалектики употребляются парно. </vt:lpstr>
      <vt:lpstr>Презентация PowerPoint</vt:lpstr>
      <vt:lpstr>Презентация PowerPoint</vt:lpstr>
      <vt:lpstr>Принципы диалектического мышления:</vt:lpstr>
      <vt:lpstr>Выводы по теме: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Теория познания  в философии</dc:title>
  <dc:creator>lliriK</dc:creator>
  <cp:lastModifiedBy>111</cp:lastModifiedBy>
  <cp:revision>111</cp:revision>
  <dcterms:created xsi:type="dcterms:W3CDTF">2016-10-26T13:27:37Z</dcterms:created>
  <dcterms:modified xsi:type="dcterms:W3CDTF">2022-03-28T03:43:34Z</dcterms:modified>
</cp:coreProperties>
</file>